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98" r:id="rId6"/>
    <p:sldId id="327" r:id="rId7"/>
    <p:sldId id="325" r:id="rId8"/>
    <p:sldId id="326" r:id="rId9"/>
    <p:sldId id="328" r:id="rId10"/>
    <p:sldId id="329" r:id="rId11"/>
    <p:sldId id="323" r:id="rId12"/>
    <p:sldId id="306" r:id="rId13"/>
    <p:sldId id="311" r:id="rId14"/>
    <p:sldId id="312" r:id="rId15"/>
    <p:sldId id="314" r:id="rId16"/>
    <p:sldId id="315" r:id="rId17"/>
    <p:sldId id="316" r:id="rId18"/>
    <p:sldId id="322" r:id="rId19"/>
    <p:sldId id="320" r:id="rId20"/>
    <p:sldId id="319" r:id="rId21"/>
    <p:sldId id="277"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53"/>
    <a:srgbClr val="C1D82F"/>
    <a:srgbClr val="61A9A7"/>
    <a:srgbClr val="CCE0D9"/>
    <a:srgbClr val="F3901D"/>
    <a:srgbClr val="C1C8D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5D8023-ED60-4926-A19C-7FA0ABC3C21A}" type="datetimeFigureOut">
              <a:t>6/25/2025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F4A70-E0F1-4DB3-8884-9AC554D4F42E}" type="slidenum">
              <a:t>‹#›</a:t>
            </a:fld>
            <a:endParaRPr lang="en-GB"/>
          </a:p>
        </p:txBody>
      </p:sp>
    </p:spTree>
    <p:extLst>
      <p:ext uri="{BB962C8B-B14F-4D97-AF65-F5344CB8AC3E}">
        <p14:creationId xmlns:p14="http://schemas.microsoft.com/office/powerpoint/2010/main" val="317992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2</a:t>
            </a:fld>
            <a:endParaRPr lang="en-GB"/>
          </a:p>
        </p:txBody>
      </p:sp>
    </p:spTree>
    <p:extLst>
      <p:ext uri="{BB962C8B-B14F-4D97-AF65-F5344CB8AC3E}">
        <p14:creationId xmlns:p14="http://schemas.microsoft.com/office/powerpoint/2010/main" val="262040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12</a:t>
            </a:fld>
            <a:endParaRPr lang="en-GB"/>
          </a:p>
        </p:txBody>
      </p:sp>
    </p:spTree>
    <p:extLst>
      <p:ext uri="{BB962C8B-B14F-4D97-AF65-F5344CB8AC3E}">
        <p14:creationId xmlns:p14="http://schemas.microsoft.com/office/powerpoint/2010/main" val="273639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13</a:t>
            </a:fld>
            <a:endParaRPr lang="en-GB"/>
          </a:p>
        </p:txBody>
      </p:sp>
    </p:spTree>
    <p:extLst>
      <p:ext uri="{BB962C8B-B14F-4D97-AF65-F5344CB8AC3E}">
        <p14:creationId xmlns:p14="http://schemas.microsoft.com/office/powerpoint/2010/main" val="215524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14</a:t>
            </a:fld>
            <a:endParaRPr lang="en-GB"/>
          </a:p>
        </p:txBody>
      </p:sp>
    </p:spTree>
    <p:extLst>
      <p:ext uri="{BB962C8B-B14F-4D97-AF65-F5344CB8AC3E}">
        <p14:creationId xmlns:p14="http://schemas.microsoft.com/office/powerpoint/2010/main" val="132432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15</a:t>
            </a:fld>
            <a:endParaRPr lang="en-GB"/>
          </a:p>
        </p:txBody>
      </p:sp>
    </p:spTree>
    <p:extLst>
      <p:ext uri="{BB962C8B-B14F-4D97-AF65-F5344CB8AC3E}">
        <p14:creationId xmlns:p14="http://schemas.microsoft.com/office/powerpoint/2010/main" val="130186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16</a:t>
            </a:fld>
            <a:endParaRPr lang="en-GB"/>
          </a:p>
        </p:txBody>
      </p:sp>
    </p:spTree>
    <p:extLst>
      <p:ext uri="{BB962C8B-B14F-4D97-AF65-F5344CB8AC3E}">
        <p14:creationId xmlns:p14="http://schemas.microsoft.com/office/powerpoint/2010/main" val="2076811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17</a:t>
            </a:fld>
            <a:endParaRPr lang="en-GB"/>
          </a:p>
        </p:txBody>
      </p:sp>
    </p:spTree>
    <p:extLst>
      <p:ext uri="{BB962C8B-B14F-4D97-AF65-F5344CB8AC3E}">
        <p14:creationId xmlns:p14="http://schemas.microsoft.com/office/powerpoint/2010/main" val="263238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4F4A70-E0F1-4DB3-8884-9AC554D4F42E}" type="slidenum">
              <a:t>18</a:t>
            </a:fld>
            <a:endParaRPr lang="en-GB"/>
          </a:p>
        </p:txBody>
      </p:sp>
    </p:spTree>
    <p:extLst>
      <p:ext uri="{BB962C8B-B14F-4D97-AF65-F5344CB8AC3E}">
        <p14:creationId xmlns:p14="http://schemas.microsoft.com/office/powerpoint/2010/main" val="493792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19</a:t>
            </a:fld>
            <a:endParaRPr lang="en-GB"/>
          </a:p>
        </p:txBody>
      </p:sp>
    </p:spTree>
    <p:extLst>
      <p:ext uri="{BB962C8B-B14F-4D97-AF65-F5344CB8AC3E}">
        <p14:creationId xmlns:p14="http://schemas.microsoft.com/office/powerpoint/2010/main" val="227734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27A2-3600-AA24-79AB-69201425E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92024-69F6-4B2E-491E-51BE7F40E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EB749-92C9-304B-D347-EE6EE08FF51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154EEBD-AF89-B885-FC29-AB6A19A321D9}"/>
              </a:ext>
            </a:extLst>
          </p:cNvPr>
          <p:cNvSpPr>
            <a:spLocks noGrp="1"/>
          </p:cNvSpPr>
          <p:nvPr>
            <p:ph type="sldNum" sz="quarter" idx="5"/>
          </p:nvPr>
        </p:nvSpPr>
        <p:spPr/>
        <p:txBody>
          <a:bodyPr/>
          <a:lstStyle/>
          <a:p>
            <a:fld id="{F04F4A70-E0F1-4DB3-8884-9AC554D4F42E}" type="slidenum">
              <a:rPr lang="en-GB"/>
              <a:t>3</a:t>
            </a:fld>
            <a:endParaRPr lang="en-GB"/>
          </a:p>
        </p:txBody>
      </p:sp>
    </p:spTree>
    <p:extLst>
      <p:ext uri="{BB962C8B-B14F-4D97-AF65-F5344CB8AC3E}">
        <p14:creationId xmlns:p14="http://schemas.microsoft.com/office/powerpoint/2010/main" val="270868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EA18-B4FC-4115-A0F3-693B92477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9071A-963C-9CDA-2326-6EDCB2E99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7D59C-7A7F-5359-7511-3BB94A7B4D6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09E3A63-F7F8-F7FA-1E04-FF8300B3532E}"/>
              </a:ext>
            </a:extLst>
          </p:cNvPr>
          <p:cNvSpPr>
            <a:spLocks noGrp="1"/>
          </p:cNvSpPr>
          <p:nvPr>
            <p:ph type="sldNum" sz="quarter" idx="5"/>
          </p:nvPr>
        </p:nvSpPr>
        <p:spPr/>
        <p:txBody>
          <a:bodyPr/>
          <a:lstStyle/>
          <a:p>
            <a:fld id="{F04F4A70-E0F1-4DB3-8884-9AC554D4F42E}" type="slidenum">
              <a:rPr lang="en-GB"/>
              <a:t>4</a:t>
            </a:fld>
            <a:endParaRPr lang="en-GB"/>
          </a:p>
        </p:txBody>
      </p:sp>
    </p:spTree>
    <p:extLst>
      <p:ext uri="{BB962C8B-B14F-4D97-AF65-F5344CB8AC3E}">
        <p14:creationId xmlns:p14="http://schemas.microsoft.com/office/powerpoint/2010/main" val="408043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83F3-9011-353D-BF95-2041FA727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51632-7545-9BEE-2585-72CD839D3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BE47C-E886-0278-F0CC-0F8094A7576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14A07F9-9642-5672-AC24-4587474D0996}"/>
              </a:ext>
            </a:extLst>
          </p:cNvPr>
          <p:cNvSpPr>
            <a:spLocks noGrp="1"/>
          </p:cNvSpPr>
          <p:nvPr>
            <p:ph type="sldNum" sz="quarter" idx="5"/>
          </p:nvPr>
        </p:nvSpPr>
        <p:spPr/>
        <p:txBody>
          <a:bodyPr/>
          <a:lstStyle/>
          <a:p>
            <a:fld id="{F04F4A70-E0F1-4DB3-8884-9AC554D4F42E}" type="slidenum">
              <a:rPr lang="en-GB"/>
              <a:t>5</a:t>
            </a:fld>
            <a:endParaRPr lang="en-GB"/>
          </a:p>
        </p:txBody>
      </p:sp>
    </p:spTree>
    <p:extLst>
      <p:ext uri="{BB962C8B-B14F-4D97-AF65-F5344CB8AC3E}">
        <p14:creationId xmlns:p14="http://schemas.microsoft.com/office/powerpoint/2010/main" val="187291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F906-3758-1CEE-735A-1397C18FD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2559F-767E-7FDA-56F2-95A56DE40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7D6D2-1AD1-37BE-3470-7C28AA1E98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F2B37687-66F4-194C-2A95-DB5D16BB5F5A}"/>
              </a:ext>
            </a:extLst>
          </p:cNvPr>
          <p:cNvSpPr>
            <a:spLocks noGrp="1"/>
          </p:cNvSpPr>
          <p:nvPr>
            <p:ph type="sldNum" sz="quarter" idx="5"/>
          </p:nvPr>
        </p:nvSpPr>
        <p:spPr/>
        <p:txBody>
          <a:bodyPr/>
          <a:lstStyle/>
          <a:p>
            <a:fld id="{F04F4A70-E0F1-4DB3-8884-9AC554D4F42E}" type="slidenum">
              <a:rPr lang="en-GB"/>
              <a:t>6</a:t>
            </a:fld>
            <a:endParaRPr lang="en-GB"/>
          </a:p>
        </p:txBody>
      </p:sp>
    </p:spTree>
    <p:extLst>
      <p:ext uri="{BB962C8B-B14F-4D97-AF65-F5344CB8AC3E}">
        <p14:creationId xmlns:p14="http://schemas.microsoft.com/office/powerpoint/2010/main" val="359566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88298-3669-A3F2-58D5-C93E727D9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B908A-0EBE-88CC-EDB6-A2F9C70DF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CCBDB-E59E-902A-A016-CFCBDF0933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E8E3E43B-F97E-0652-4CFE-9821460AFA0C}"/>
              </a:ext>
            </a:extLst>
          </p:cNvPr>
          <p:cNvSpPr>
            <a:spLocks noGrp="1"/>
          </p:cNvSpPr>
          <p:nvPr>
            <p:ph type="sldNum" sz="quarter" idx="5"/>
          </p:nvPr>
        </p:nvSpPr>
        <p:spPr/>
        <p:txBody>
          <a:bodyPr/>
          <a:lstStyle/>
          <a:p>
            <a:fld id="{F04F4A70-E0F1-4DB3-8884-9AC554D4F42E}" type="slidenum">
              <a:rPr lang="en-GB"/>
              <a:t>7</a:t>
            </a:fld>
            <a:endParaRPr lang="en-GB"/>
          </a:p>
        </p:txBody>
      </p:sp>
    </p:spTree>
    <p:extLst>
      <p:ext uri="{BB962C8B-B14F-4D97-AF65-F5344CB8AC3E}">
        <p14:creationId xmlns:p14="http://schemas.microsoft.com/office/powerpoint/2010/main" val="164597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9</a:t>
            </a:fld>
            <a:endParaRPr lang="en-GB"/>
          </a:p>
        </p:txBody>
      </p:sp>
    </p:spTree>
    <p:extLst>
      <p:ext uri="{BB962C8B-B14F-4D97-AF65-F5344CB8AC3E}">
        <p14:creationId xmlns:p14="http://schemas.microsoft.com/office/powerpoint/2010/main" val="1023963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10</a:t>
            </a:fld>
            <a:endParaRPr lang="en-GB"/>
          </a:p>
        </p:txBody>
      </p:sp>
    </p:spTree>
    <p:extLst>
      <p:ext uri="{BB962C8B-B14F-4D97-AF65-F5344CB8AC3E}">
        <p14:creationId xmlns:p14="http://schemas.microsoft.com/office/powerpoint/2010/main" val="349334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11</a:t>
            </a:fld>
            <a:endParaRPr lang="en-GB"/>
          </a:p>
        </p:txBody>
      </p:sp>
    </p:spTree>
    <p:extLst>
      <p:ext uri="{BB962C8B-B14F-4D97-AF65-F5344CB8AC3E}">
        <p14:creationId xmlns:p14="http://schemas.microsoft.com/office/powerpoint/2010/main" val="225044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C49D-EDCC-4964-88AA-4B9BA3628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3F8509-7C2C-47B0-BE47-82C93B651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F31D3D-9017-4CBC-8950-63AD277840CB}"/>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5" name="Footer Placeholder 4">
            <a:extLst>
              <a:ext uri="{FF2B5EF4-FFF2-40B4-BE49-F238E27FC236}">
                <a16:creationId xmlns:a16="http://schemas.microsoft.com/office/drawing/2014/main" id="{8B0822EF-ED46-49AB-B9B4-A0CD6C4A19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30478-11EA-4792-A2DE-62432A388836}"/>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163595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4FE-2B63-4E99-BDB5-4614B6855E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00BEC6-6CED-4F6A-A82A-24B8D7D2B7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5A0F8F-1ED8-4F34-9E8F-AB4000AEFD72}"/>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5" name="Footer Placeholder 4">
            <a:extLst>
              <a:ext uri="{FF2B5EF4-FFF2-40B4-BE49-F238E27FC236}">
                <a16:creationId xmlns:a16="http://schemas.microsoft.com/office/drawing/2014/main" id="{59CF061D-DCA8-4414-A3CD-C220C4EAD2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DC03DE-2048-4C7B-B3E3-E3712A53BC70}"/>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236595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0028E8-8BB2-469B-BF4F-D213B8B50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BD37B0-6EC4-4D36-B7F1-63DCA8771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7C1AA-AA57-42A6-9E72-BFC1C2799B23}"/>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5" name="Footer Placeholder 4">
            <a:extLst>
              <a:ext uri="{FF2B5EF4-FFF2-40B4-BE49-F238E27FC236}">
                <a16:creationId xmlns:a16="http://schemas.microsoft.com/office/drawing/2014/main" id="{3C01C041-85D0-4994-A363-B4851813DA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C266FC-B5DF-4577-9D5D-A06DA11BE4B4}"/>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410583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C425-4F94-4858-B9C9-300B6BC35F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55C603-BC4F-4C62-8383-884A86650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D82108-20E1-43D6-BFF0-2A552478ECA8}"/>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5" name="Footer Placeholder 4">
            <a:extLst>
              <a:ext uri="{FF2B5EF4-FFF2-40B4-BE49-F238E27FC236}">
                <a16:creationId xmlns:a16="http://schemas.microsoft.com/office/drawing/2014/main" id="{EE5E5928-E3F5-46A1-8195-F07AC6FDD7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01961B-94A8-49D5-B415-DBCE1EF4C918}"/>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51987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3443-ACC7-41B6-A6E2-B3F201FB0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6BC155-24AA-40C6-BE8A-099B31F1C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1FBCE-7EE1-4A00-ACD5-A325B7567AAA}"/>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5" name="Footer Placeholder 4">
            <a:extLst>
              <a:ext uri="{FF2B5EF4-FFF2-40B4-BE49-F238E27FC236}">
                <a16:creationId xmlns:a16="http://schemas.microsoft.com/office/drawing/2014/main" id="{7BCD69A6-DFD4-4C80-9D0F-18F8D009A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176F9-7B3C-4911-88A3-A9B57236FD96}"/>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392395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4D79-4E3D-4A80-A76A-2E6C0CDB9C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5A8C64-F94E-48E9-BBD3-16A4FD710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273160-C1FC-442B-84B0-5E939124A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5FC6D7-4DF9-4E8E-B386-48D92E9DD46F}"/>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6" name="Footer Placeholder 5">
            <a:extLst>
              <a:ext uri="{FF2B5EF4-FFF2-40B4-BE49-F238E27FC236}">
                <a16:creationId xmlns:a16="http://schemas.microsoft.com/office/drawing/2014/main" id="{9D490FDF-E49D-433E-9E9B-B563E92AF0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9CE88-9AC1-4DC9-89EF-AD2E034752F5}"/>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207016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6AF2-B5E5-48DF-A05E-41ABD87984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27A4FB-E1D3-48DC-97A4-F84ADE1DF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78CDE-EB37-4985-95B7-C94BADAF71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D94A96-9B5E-4A61-A7C1-3E86F49E7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E691B-4A71-4BB1-B81D-F629F15DC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E63547-66F9-4AAA-8283-0308086A8961}"/>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8" name="Footer Placeholder 7">
            <a:extLst>
              <a:ext uri="{FF2B5EF4-FFF2-40B4-BE49-F238E27FC236}">
                <a16:creationId xmlns:a16="http://schemas.microsoft.com/office/drawing/2014/main" id="{83A71937-158F-4551-AD96-DD3984D1B8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9773A1-7377-4F70-BCF0-105FCD06812C}"/>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25313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61DD-C8BD-42D0-9C61-7775435FD2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335245-92B1-4A4F-97D3-6B8E9B2AF177}"/>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4" name="Footer Placeholder 3">
            <a:extLst>
              <a:ext uri="{FF2B5EF4-FFF2-40B4-BE49-F238E27FC236}">
                <a16:creationId xmlns:a16="http://schemas.microsoft.com/office/drawing/2014/main" id="{E510E758-F3F9-405D-A1AC-17F533AE5C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3DC1E8-8573-4622-B6C1-705FE5111581}"/>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315227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2F039-CC10-4B1D-8315-CF9E255493B6}"/>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3" name="Footer Placeholder 2">
            <a:extLst>
              <a:ext uri="{FF2B5EF4-FFF2-40B4-BE49-F238E27FC236}">
                <a16:creationId xmlns:a16="http://schemas.microsoft.com/office/drawing/2014/main" id="{20278BBB-8DCE-403A-9A9F-24B8154AB7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46A40D-4BC4-4852-AA50-24243C357DAD}"/>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80228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9A46-372D-458F-8872-4A17D5086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6E5A1A-0ACC-445A-BFD0-AF705E55A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2B9E35-3D6B-426C-B98C-42A485729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5F1DF-15B9-4FB2-A8D3-F110C1E126DC}"/>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6" name="Footer Placeholder 5">
            <a:extLst>
              <a:ext uri="{FF2B5EF4-FFF2-40B4-BE49-F238E27FC236}">
                <a16:creationId xmlns:a16="http://schemas.microsoft.com/office/drawing/2014/main" id="{C63557E5-7002-41B9-BDBA-DF74FF3E4C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5C565D-203B-4531-930B-D72D66B52FDE}"/>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148709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31E0-0071-4771-800C-8F3117D69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4DDABB-4F53-4099-9469-A8C96BB57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34011E-B9E6-4FCC-B952-35F9389C3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9E45B-1CC4-4A4C-B492-87767DB3A951}"/>
              </a:ext>
            </a:extLst>
          </p:cNvPr>
          <p:cNvSpPr>
            <a:spLocks noGrp="1"/>
          </p:cNvSpPr>
          <p:nvPr>
            <p:ph type="dt" sz="half" idx="10"/>
          </p:nvPr>
        </p:nvSpPr>
        <p:spPr/>
        <p:txBody>
          <a:bodyPr/>
          <a:lstStyle/>
          <a:p>
            <a:fld id="{5E8D55F2-2E50-4B4D-9E01-87A8B57F1775}" type="datetimeFigureOut">
              <a:rPr lang="en-GB" smtClean="0"/>
              <a:t>25/06/2025</a:t>
            </a:fld>
            <a:endParaRPr lang="en-GB"/>
          </a:p>
        </p:txBody>
      </p:sp>
      <p:sp>
        <p:nvSpPr>
          <p:cNvPr id="6" name="Footer Placeholder 5">
            <a:extLst>
              <a:ext uri="{FF2B5EF4-FFF2-40B4-BE49-F238E27FC236}">
                <a16:creationId xmlns:a16="http://schemas.microsoft.com/office/drawing/2014/main" id="{BA4FD7C1-DD67-4235-87D2-9E0EF1BE95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AA4308-D813-465C-92F3-8FF4C1187F36}"/>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3957446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F320F-7EC8-45B4-A330-FFD009CC54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A1BCFE-F428-4FDE-9A20-5B39947A8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5B7B1-462B-4ECC-B95C-D4F514372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D55F2-2E50-4B4D-9E01-87A8B57F1775}" type="datetimeFigureOut">
              <a:rPr lang="en-GB" smtClean="0"/>
              <a:t>25/06/2025</a:t>
            </a:fld>
            <a:endParaRPr lang="en-GB"/>
          </a:p>
        </p:txBody>
      </p:sp>
      <p:sp>
        <p:nvSpPr>
          <p:cNvPr id="5" name="Footer Placeholder 4">
            <a:extLst>
              <a:ext uri="{FF2B5EF4-FFF2-40B4-BE49-F238E27FC236}">
                <a16:creationId xmlns:a16="http://schemas.microsoft.com/office/drawing/2014/main" id="{A8C91BE0-B2AD-446F-9918-4E5AF320F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21818C-249E-4C46-BC45-089F2441E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878D47-EC10-4B42-8255-12578330A1BC}" type="slidenum">
              <a:rPr lang="en-GB" smtClean="0"/>
              <a:t>‹#›</a:t>
            </a:fld>
            <a:endParaRPr lang="en-GB"/>
          </a:p>
        </p:txBody>
      </p:sp>
    </p:spTree>
    <p:extLst>
      <p:ext uri="{BB962C8B-B14F-4D97-AF65-F5344CB8AC3E}">
        <p14:creationId xmlns:p14="http://schemas.microsoft.com/office/powerpoint/2010/main" val="38249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recruitment@tcv.org.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twitter.com/TCVtweets" TargetMode="External"/><Relationship Id="rId3" Type="http://schemas.openxmlformats.org/officeDocument/2006/relationships/image" Target="../media/image10.jpeg"/><Relationship Id="rId7" Type="http://schemas.openxmlformats.org/officeDocument/2006/relationships/hyperlink" Target="https://www.linkedin.com/company/the-conservation-volunteer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facebook.com/TheConservationVolunteers" TargetMode="External"/><Relationship Id="rId11" Type="http://schemas.openxmlformats.org/officeDocument/2006/relationships/hyperlink" Target="https://www.tcv.org.uk/about/greenzine-newsletter-signup/" TargetMode="External"/><Relationship Id="rId5" Type="http://schemas.openxmlformats.org/officeDocument/2006/relationships/hyperlink" Target="https://www.tcv.org.uk/" TargetMode="External"/><Relationship Id="rId10" Type="http://schemas.openxmlformats.org/officeDocument/2006/relationships/hyperlink" Target="https://www.youtube.com/c/TheConservationVolunteers/videos?sub_confirmation=1" TargetMode="External"/><Relationship Id="rId4" Type="http://schemas.openxmlformats.org/officeDocument/2006/relationships/image" Target="../media/image11.png"/><Relationship Id="rId9" Type="http://schemas.openxmlformats.org/officeDocument/2006/relationships/hyperlink" Target="https://www.instagram.com/tcv_theconservationvolunteers/?hl=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tcv.org.uk/wp-content/uploads/2025/06/Operations-Framework.June25.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578DD4-8A5B-4829-8C79-ABCB27DD8AD7}"/>
              </a:ext>
            </a:extLst>
          </p:cNvPr>
          <p:cNvSpPr txBox="1"/>
          <p:nvPr/>
        </p:nvSpPr>
        <p:spPr>
          <a:xfrm>
            <a:off x="5972175" y="600075"/>
            <a:ext cx="5581649" cy="1446550"/>
          </a:xfrm>
          <a:prstGeom prst="rect">
            <a:avLst/>
          </a:prstGeom>
          <a:noFill/>
        </p:spPr>
        <p:txBody>
          <a:bodyPr wrap="square" lIns="91440" tIns="45720" rIns="91440" bIns="45720" rtlCol="0" anchor="t">
            <a:spAutoFit/>
          </a:bodyPr>
          <a:lstStyle/>
          <a:p>
            <a:pPr algn="r"/>
            <a:r>
              <a:rPr lang="en-GB" sz="4400">
                <a:solidFill>
                  <a:schemeClr val="bg1"/>
                </a:solidFill>
                <a:latin typeface="Arial Rounded MT Bold" panose="020F0704030504030204" pitchFamily="34" charset="0"/>
                <a:cs typeface="Calibri"/>
              </a:rPr>
              <a:t>The Conservation Volunteers</a:t>
            </a:r>
          </a:p>
        </p:txBody>
      </p:sp>
      <p:sp>
        <p:nvSpPr>
          <p:cNvPr id="6" name="TextBox 5">
            <a:extLst>
              <a:ext uri="{FF2B5EF4-FFF2-40B4-BE49-F238E27FC236}">
                <a16:creationId xmlns:a16="http://schemas.microsoft.com/office/drawing/2014/main" id="{3B534EDA-52BD-434C-BA9A-356046A62CFE}"/>
              </a:ext>
            </a:extLst>
          </p:cNvPr>
          <p:cNvSpPr txBox="1"/>
          <p:nvPr/>
        </p:nvSpPr>
        <p:spPr>
          <a:xfrm>
            <a:off x="7362825" y="4743450"/>
            <a:ext cx="4190999" cy="369332"/>
          </a:xfrm>
          <a:prstGeom prst="rect">
            <a:avLst/>
          </a:prstGeom>
          <a:noFill/>
        </p:spPr>
        <p:txBody>
          <a:bodyPr wrap="square" lIns="91440" tIns="45720" rIns="91440" bIns="45720" rtlCol="0" anchor="t">
            <a:spAutoFit/>
          </a:bodyPr>
          <a:lstStyle/>
          <a:p>
            <a:pPr algn="r"/>
            <a:r>
              <a:rPr lang="en-GB" i="1">
                <a:solidFill>
                  <a:schemeClr val="bg1"/>
                </a:solidFill>
                <a:latin typeface="Arial" panose="020B0604020202020204" pitchFamily="34" charset="0"/>
                <a:cs typeface="Arial" panose="020B0604020202020204" pitchFamily="34" charset="0"/>
              </a:rPr>
              <a:t>Connecting people and green spaces</a:t>
            </a:r>
          </a:p>
        </p:txBody>
      </p:sp>
      <p:pic>
        <p:nvPicPr>
          <p:cNvPr id="7" name="Picture 6" descr="A picture containing text, outdoor, plant&#10;&#10;Description automatically generated">
            <a:extLst>
              <a:ext uri="{FF2B5EF4-FFF2-40B4-BE49-F238E27FC236}">
                <a16:creationId xmlns:a16="http://schemas.microsoft.com/office/drawing/2014/main" id="{C21EE2D3-54B3-4182-A985-D54F44D95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1FDAF8-1175-B782-3AD2-4AF8100572C0}"/>
              </a:ext>
            </a:extLst>
          </p:cNvPr>
          <p:cNvSpPr txBox="1"/>
          <p:nvPr/>
        </p:nvSpPr>
        <p:spPr>
          <a:xfrm>
            <a:off x="182880" y="3429000"/>
            <a:ext cx="6095999" cy="430887"/>
          </a:xfrm>
          <a:prstGeom prst="rect">
            <a:avLst/>
          </a:prstGeom>
          <a:noFill/>
        </p:spPr>
        <p:txBody>
          <a:bodyPr wrap="square" rtlCol="0">
            <a:spAutoFit/>
          </a:bodyPr>
          <a:lstStyle/>
          <a:p>
            <a:pPr algn="ctr"/>
            <a:r>
              <a:rPr lang="en-GB" sz="2200" dirty="0">
                <a:solidFill>
                  <a:schemeClr val="bg1"/>
                </a:solidFill>
                <a:latin typeface="Arial Rounded MT Bold" panose="020F0704030504030204" pitchFamily="34" charset="0"/>
              </a:rPr>
              <a:t>Recruitment Pack</a:t>
            </a:r>
          </a:p>
        </p:txBody>
      </p:sp>
      <p:sp>
        <p:nvSpPr>
          <p:cNvPr id="2" name="Rectangle 1">
            <a:extLst>
              <a:ext uri="{FF2B5EF4-FFF2-40B4-BE49-F238E27FC236}">
                <a16:creationId xmlns:a16="http://schemas.microsoft.com/office/drawing/2014/main" id="{5CEAA3AB-6CEB-C983-5593-20B0AC907A3B}"/>
              </a:ext>
            </a:extLst>
          </p:cNvPr>
          <p:cNvSpPr/>
          <p:nvPr/>
        </p:nvSpPr>
        <p:spPr>
          <a:xfrm>
            <a:off x="859971" y="5769429"/>
            <a:ext cx="4484915" cy="620485"/>
          </a:xfrm>
          <a:prstGeom prst="rect">
            <a:avLst/>
          </a:prstGeom>
          <a:solidFill>
            <a:srgbClr val="0041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DEEFEC4-827A-8F0C-729E-3F2B6684032F}"/>
              </a:ext>
            </a:extLst>
          </p:cNvPr>
          <p:cNvSpPr txBox="1"/>
          <p:nvPr/>
        </p:nvSpPr>
        <p:spPr>
          <a:xfrm>
            <a:off x="182880" y="5648784"/>
            <a:ext cx="6095999" cy="430887"/>
          </a:xfrm>
          <a:prstGeom prst="rect">
            <a:avLst/>
          </a:prstGeom>
          <a:noFill/>
        </p:spPr>
        <p:txBody>
          <a:bodyPr wrap="square" rtlCol="0">
            <a:spAutoFit/>
          </a:bodyPr>
          <a:lstStyle/>
          <a:p>
            <a:pPr algn="ctr"/>
            <a:r>
              <a:rPr lang="en-GB" sz="2200" dirty="0">
                <a:solidFill>
                  <a:schemeClr val="bg1"/>
                </a:solidFill>
                <a:latin typeface="Arial Rounded MT Bold" panose="020F0704030504030204" pitchFamily="34" charset="0"/>
              </a:rPr>
              <a:t>Better Nature For All</a:t>
            </a:r>
          </a:p>
        </p:txBody>
      </p:sp>
    </p:spTree>
    <p:extLst>
      <p:ext uri="{BB962C8B-B14F-4D97-AF65-F5344CB8AC3E}">
        <p14:creationId xmlns:p14="http://schemas.microsoft.com/office/powerpoint/2010/main" val="645371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4580" y="-162464"/>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4580" y="6537384"/>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59359"/>
            <a:ext cx="9840964" cy="553998"/>
          </a:xfrm>
          <a:prstGeom prst="rect">
            <a:avLst/>
          </a:prstGeom>
        </p:spPr>
        <p:txBody>
          <a:bodyPr wrap="none">
            <a:spAutoFit/>
          </a:bodyPr>
          <a:lstStyle/>
          <a:p>
            <a:r>
              <a:rPr lang="en-GB" sz="3000" b="1">
                <a:solidFill>
                  <a:srgbClr val="BED600"/>
                </a:solidFill>
                <a:latin typeface="Arial Rounded MT Bold" panose="020F0704030504030204" pitchFamily="34" charset="0"/>
              </a:rPr>
              <a:t>Our Commitment to Equality, Diversity and Inclusion</a:t>
            </a:r>
          </a:p>
        </p:txBody>
      </p:sp>
      <p:sp>
        <p:nvSpPr>
          <p:cNvPr id="2" name="TextBox 1">
            <a:extLst>
              <a:ext uri="{FF2B5EF4-FFF2-40B4-BE49-F238E27FC236}">
                <a16:creationId xmlns:a16="http://schemas.microsoft.com/office/drawing/2014/main" id="{B50AA78F-3658-F068-930E-CDC0C7D7B116}"/>
              </a:ext>
            </a:extLst>
          </p:cNvPr>
          <p:cNvSpPr txBox="1"/>
          <p:nvPr/>
        </p:nvSpPr>
        <p:spPr>
          <a:xfrm>
            <a:off x="269932" y="820770"/>
            <a:ext cx="11240654" cy="5509200"/>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are dedicated to fostering a culture of equality, diversity, and inclusion within our organisation. Our commitment means actively reflecting on and addressing issues related to these principles in every aspect of our operations. We strive to identify disparities and take concrete, effective actions to reduce inequality. This includes creating policies that promote diversity, offering training programs to enhance awareness and understanding, and establishing support systems to ensure an inclusive environment for all employees. By prioritising these values, we aim to build a workplace where everyone feels respected, valued, and empowered to contribute their best. We welcome applications from anyone regardless of age, disability,  ethnicity, heritage, gender, sexuality, religion or socio-economic background.</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As a Disability Confident Employer, we guarantee first-stage interviews to disabled applicants meeting the minimum job criteria. Our commitment extends beyond compliance to fostering a supportive, inclusive environment where diverse talents thrive. We actively encourage disabled candidates to apply and provide necessary adjustments during recruitment. Through tailored support and ongoing development, we ensure every team member can contribute effectively. Join us in building a workplace where diversity is celebrated, empowering both our team and our ability to serve with empathy and understanding.</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During the application process, we promise to:</a:t>
            </a:r>
          </a:p>
          <a:p>
            <a:r>
              <a:rPr lang="en-GB" sz="1600" dirty="0">
                <a:solidFill>
                  <a:schemeClr val="bg1"/>
                </a:solidFill>
                <a:latin typeface="Arial" panose="020B0604020202020204" pitchFamily="34" charset="0"/>
                <a:cs typeface="Arial" panose="020B0604020202020204" pitchFamily="34" charset="0"/>
              </a:rPr>
              <a:t>•Cover your travel expenses to and from the office for in-person interviews (up to a maximum of £15.00).</a:t>
            </a:r>
          </a:p>
          <a:p>
            <a:r>
              <a:rPr lang="en-GB" sz="1600" dirty="0">
                <a:solidFill>
                  <a:schemeClr val="bg1"/>
                </a:solidFill>
                <a:latin typeface="Arial" panose="020B0604020202020204" pitchFamily="34" charset="0"/>
                <a:cs typeface="Arial" panose="020B0604020202020204" pitchFamily="34" charset="0"/>
              </a:rPr>
              <a:t>•Accommodate any reasonable adjustments you may require, such as arranging sign language interpreters in advance.</a:t>
            </a:r>
          </a:p>
          <a:p>
            <a:r>
              <a:rPr lang="en-GB" sz="1600" dirty="0">
                <a:solidFill>
                  <a:schemeClr val="bg1"/>
                </a:solidFill>
                <a:latin typeface="Arial" panose="020B0604020202020204" pitchFamily="34" charset="0"/>
                <a:cs typeface="Arial" panose="020B0604020202020204" pitchFamily="34" charset="0"/>
              </a:rPr>
              <a:t>•Ensure this document is easily downloadable in Word format.</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If you wish to seek further information, please email the People Services Team at </a:t>
            </a:r>
            <a:r>
              <a:rPr lang="en-GB" sz="1600" dirty="0">
                <a:solidFill>
                  <a:schemeClr val="bg1"/>
                </a:solidFill>
                <a:latin typeface="Arial" panose="020B0604020202020204" pitchFamily="34" charset="0"/>
                <a:cs typeface="Arial" panose="020B0604020202020204" pitchFamily="34" charset="0"/>
                <a:hlinkClick r:id="rId3"/>
              </a:rPr>
              <a:t>recruitment@tcv.org.uk</a:t>
            </a:r>
            <a:r>
              <a:rPr lang="en-GB" sz="1600" dirty="0">
                <a:solidFill>
                  <a:schemeClr val="bg1"/>
                </a:solidFill>
                <a:latin typeface="Arial" panose="020B0604020202020204" pitchFamily="34" charset="0"/>
                <a:cs typeface="Arial" panose="020B0604020202020204" pitchFamily="34" charset="0"/>
              </a:rPr>
              <a:t> </a:t>
            </a:r>
          </a:p>
          <a:p>
            <a:endParaRPr lang="en-GB" sz="1600" dirty="0">
              <a:solidFill>
                <a:schemeClr val="bg1"/>
              </a:solidFill>
            </a:endParaRPr>
          </a:p>
        </p:txBody>
      </p:sp>
    </p:spTree>
    <p:extLst>
      <p:ext uri="{BB962C8B-B14F-4D97-AF65-F5344CB8AC3E}">
        <p14:creationId xmlns:p14="http://schemas.microsoft.com/office/powerpoint/2010/main" val="202721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4580" y="6541699"/>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69932" y="948904"/>
            <a:ext cx="11709632" cy="5448158"/>
          </a:xfrm>
          <a:prstGeom prst="rect">
            <a:avLst/>
          </a:prstGeom>
          <a:noFill/>
        </p:spPr>
        <p:txBody>
          <a:bodyPr wrap="square" rtlCol="0">
            <a:spAutoFit/>
          </a:bodyPr>
          <a:lstStyle/>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Holiday Entitlement</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want all our employees to have a healthy work life balance and positively promote the requirement for adequate rest breaks. We offer 26 days holiday, including Christmas Eve plus all recognised bank/public holidays of your choice. On top of this we give an additional day’s holiday per full year of service, up to a maximum of 31 days. Part-time employees’ entitlements are calculated on a pro-rata basis, dependant on hours worked.</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Public holidays are not allocated to any specific faiths/religious events, therefore can be used flexibly across the year  . Holidays for part-time employees and those working compressed hours will be expressed in hours but will be based on the full-time equivalent as above.</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dirty="0">
                <a:solidFill>
                  <a:schemeClr val="bg1"/>
                </a:solidFill>
                <a:latin typeface="Arial" panose="020B0604020202020204" pitchFamily="34" charset="0"/>
                <a:ea typeface="Calibri"/>
                <a:cs typeface="Arial" panose="020B0604020202020204" pitchFamily="34" charset="0"/>
              </a:rPr>
              <a:t>Holiday entitlements are as follows, which are full time equivalents from 01 April 2025 to 31 March 2026: </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England – 256 hours, including Christmas Eve and all bank/public holidays </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Scotland – 270 hours, including Christmas Eve and all bank/public holidays </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Northern Ireland – 277 hours, including Christmas Eve and all bank/public holidays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Voluntary Pension Scheme</a:t>
            </a: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know how important it is to prepare for the future and want to play a part in enabling a financially secure retirement with our flexible tax-efficient pension plan. If you contribute a minimum of 3.5% of your salary, we will contribute the equivalent of 5% of your salary into your pension fund. Our plan also has flexible retiring options and if you leave TCV, you can take your plan with you. </a:t>
            </a:r>
          </a:p>
        </p:txBody>
      </p:sp>
    </p:spTree>
    <p:extLst>
      <p:ext uri="{BB962C8B-B14F-4D97-AF65-F5344CB8AC3E}">
        <p14:creationId xmlns:p14="http://schemas.microsoft.com/office/powerpoint/2010/main" val="185773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6" y="6545151"/>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69932" y="841320"/>
            <a:ext cx="11709632" cy="5731313"/>
          </a:xfrm>
          <a:prstGeom prst="rect">
            <a:avLst/>
          </a:prstGeom>
          <a:noFill/>
        </p:spPr>
        <p:txBody>
          <a:bodyPr wrap="square" rtlCol="0">
            <a:spAutoFit/>
          </a:bodyPr>
          <a:lstStyle/>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Living Wage Foundation Employer</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We are proud to be a Living Wage Employer and are one of only a small number of UK charities that hold this accreditation. This means we have a commitment to pay the ‘real’ living wage as set by the Living Wage Foundation. This is also reviewed annually. </a:t>
            </a:r>
          </a:p>
          <a:p>
            <a:pPr>
              <a:lnSpc>
                <a:spcPct val="115000"/>
              </a:lnSpc>
              <a:spcAft>
                <a:spcPts val="0"/>
              </a:spcAft>
            </a:pPr>
            <a:endParaRPr lang="en-GB" sz="160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London Weighting Allowance</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It is widely acknowledged that living in London is more expensive than other parts of the UK, therefore if you work in one of the London Boroughs, we will pay £3,882 (pro rata for part time workers) in addition to your base salary.</a:t>
            </a:r>
          </a:p>
          <a:p>
            <a:pPr>
              <a:lnSpc>
                <a:spcPct val="115000"/>
              </a:lnSpc>
              <a:spcAft>
                <a:spcPts val="0"/>
              </a:spcAft>
            </a:pPr>
            <a:endParaRPr lang="en-GB" sz="160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Flexible / Hybrid Working</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We understand our workplace offer means different things to different people, that’s why we are happy to talk flexible working. We support employees to work in innovative ways with both formal and informal approaches to flexible working arrangements. We can’t promise we can offer you what you want, but we will always do our best. </a:t>
            </a:r>
          </a:p>
          <a:p>
            <a:pPr>
              <a:lnSpc>
                <a:spcPct val="115000"/>
              </a:lnSpc>
              <a:spcAft>
                <a:spcPts val="0"/>
              </a:spcAft>
            </a:pPr>
            <a:endParaRPr lang="en-GB" sz="160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Your Learning</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Is paramount to TCV as it forms the cornerstone of growth and progress within our organisation. As well as our development days we use shadowing, mentoring networks, online resources, robust inductions, action learning sets, and practical training to develop, upskill and empower employees to adapt, collaborate, and innovate, ensuring TCV remains agile and competitive in a rapidly evolving market.</a:t>
            </a:r>
          </a:p>
          <a:p>
            <a:pPr>
              <a:lnSpc>
                <a:spcPct val="115000"/>
              </a:lnSpc>
              <a:spcAft>
                <a:spcPts val="0"/>
              </a:spcAft>
            </a:pPr>
            <a:endParaRPr lang="en-US" sz="160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60910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0" y="6541699"/>
            <a:ext cx="12199454"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40331" y="983761"/>
            <a:ext cx="11709632" cy="5448158"/>
          </a:xfrm>
          <a:prstGeom prst="rect">
            <a:avLst/>
          </a:prstGeom>
          <a:noFill/>
        </p:spPr>
        <p:txBody>
          <a:bodyPr wrap="square" rtlCol="0">
            <a:spAutoFit/>
          </a:bodyPr>
          <a:lstStyle/>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Development Leave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Paid leave (up to a maximum of 1 week in any rolling 12 months period) available to employees who are working on an approved TCV conservation task or development opportunity.</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Health &amp; Wellbeing</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At TCV, we offer a wide variety of ways to support your health and wellbeing, from internal training courses to access to external services, all supported by our leaders and colleagues across the organisation.</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are also a Mindful Employer and a Disability Confident Committed Employer.</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Health Assured – Employee Assistance Programme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want our people to be physically and emotionally supported. Our Health Assured programme is a free and confidential telephone helpline available 24 hours a day, 7 days a week for all employees and their families on any issues they feel they need support, either in their work or personal lives. </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Life Assurance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This scheme provides your loved ones with financial security should something happen to you. All employees will be given the assurance of two times their annual salary.</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endParaRPr lang="en-US" sz="1600" b="1" u="sng"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18599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6" y="6537384"/>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41184" y="843973"/>
            <a:ext cx="11709632" cy="4881849"/>
          </a:xfrm>
          <a:prstGeom prst="rect">
            <a:avLst/>
          </a:prstGeom>
          <a:noFill/>
        </p:spPr>
        <p:txBody>
          <a:bodyPr wrap="square" rtlCol="0">
            <a:spAutoFit/>
          </a:bodyPr>
          <a:lstStyle/>
          <a:p>
            <a:pPr>
              <a:lnSpc>
                <a:spcPct val="115000"/>
              </a:lnSpc>
              <a:spcAft>
                <a:spcPts val="0"/>
              </a:spcAft>
            </a:pPr>
            <a:endParaRPr lang="en-GB" sz="1600" b="1" u="sng"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Unum – </a:t>
            </a:r>
            <a:r>
              <a:rPr lang="en-GB" sz="1600" b="1" u="sng" dirty="0" err="1">
                <a:solidFill>
                  <a:schemeClr val="bg1"/>
                </a:solidFill>
                <a:latin typeface="Arial" panose="020B0604020202020204" pitchFamily="34" charset="0"/>
                <a:ea typeface="Calibri"/>
                <a:cs typeface="Arial" panose="020B0604020202020204" pitchFamily="34" charset="0"/>
              </a:rPr>
              <a:t>Help@Hand</a:t>
            </a:r>
            <a:endParaRPr lang="en-GB" sz="1600" b="1" u="sng"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A free-to-access service, supporting employees and their families* with remote GP access, mental health, physiotherapy, medical second opinions, life, money and wellbeing support as well as a wellbeing calendar.</a:t>
            </a:r>
          </a:p>
          <a:p>
            <a:pPr>
              <a:lnSpc>
                <a:spcPct val="115000"/>
              </a:lnSpc>
              <a:spcAft>
                <a:spcPts val="0"/>
              </a:spcAft>
            </a:pPr>
            <a:endParaRPr lang="en-GB" sz="1600" b="1" u="sng"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Employee Recognition</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like to recognise Long Service milestones which are awarded with vouchers from 5 - 50 years (in increments of 5), as well as personal recognition from our CEO. Our Employee of the Quarter awards and nominations are voted for by all colleagues.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Cycle to Work Scheme</a:t>
            </a: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You can purchase a bike and accessories up to the value of £1,000 using the salary sacrifice scheme. Repayments are taken from your gross salary meaning that you pay less Income Tax and NI contributions.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Sick Pay</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have our own discretionary sick pay scheme, including full pay for a period subject to certain conditions. </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8128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6" y="6537384"/>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41184" y="843973"/>
            <a:ext cx="11709632" cy="3749231"/>
          </a:xfrm>
          <a:prstGeom prst="rect">
            <a:avLst/>
          </a:prstGeom>
          <a:noFill/>
        </p:spPr>
        <p:txBody>
          <a:bodyPr wrap="square" rtlCol="0">
            <a:spAutoFit/>
          </a:bodyPr>
          <a:lstStyle/>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Employee Networks</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At TCV we are proud to support a range of active employee networks. Open to all TCV employees, they promote and support what matters to our colleagues.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Family Friendly Workplace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know how important family is and understand that there may be times where you will need to be away from work (in addition to annual leave). This is why we offer our employees a variety of leave options including maternity, paternity, adoption, shared paternal, career breaks, bereavement leave and others.</a:t>
            </a:r>
            <a:endParaRPr lang="en-US"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Childcare – Did You Know?</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You can get up to £500 every 3 months (£2,000/year) for each of your children to help with the costs of childcare. If you get Tax-Free Childcare, the government will pay £2 for every £8 you pay your childcare provider.</a:t>
            </a:r>
            <a:endParaRPr lang="en-US" sz="16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813299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A6A0BD-CDE9-FA9C-1661-F400B996E300}"/>
              </a:ext>
            </a:extLst>
          </p:cNvPr>
          <p:cNvSpPr txBox="1"/>
          <p:nvPr/>
        </p:nvSpPr>
        <p:spPr>
          <a:xfrm>
            <a:off x="230654" y="108115"/>
            <a:ext cx="11665190" cy="1187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3000" b="1" dirty="0">
                <a:solidFill>
                  <a:srgbClr val="004153"/>
                </a:solidFill>
                <a:latin typeface="Arial Rounded MT Bold" panose="020F0704030504030204" pitchFamily="34" charset="0"/>
                <a:cs typeface="Calibri"/>
              </a:rPr>
              <a:t>“I love working at TCV because *…”</a:t>
            </a:r>
          </a:p>
          <a:p>
            <a:pPr>
              <a:lnSpc>
                <a:spcPct val="150000"/>
              </a:lnSpc>
            </a:pPr>
            <a:r>
              <a:rPr lang="en-GB" sz="2000" i="1" dirty="0">
                <a:solidFill>
                  <a:srgbClr val="004153"/>
                </a:solidFill>
                <a:latin typeface="Arial Rounded MT Bold" panose="020F0704030504030204" pitchFamily="34" charset="0"/>
                <a:cs typeface="Calibri"/>
              </a:rPr>
              <a:t>* Actual employee quotes from our yearly People Survey</a:t>
            </a:r>
          </a:p>
        </p:txBody>
      </p:sp>
      <p:sp>
        <p:nvSpPr>
          <p:cNvPr id="21" name="Rectangle 20">
            <a:extLst>
              <a:ext uri="{FF2B5EF4-FFF2-40B4-BE49-F238E27FC236}">
                <a16:creationId xmlns:a16="http://schemas.microsoft.com/office/drawing/2014/main" id="{71DF2B34-F4D8-5DB9-056E-1C3D720A06F7}"/>
              </a:ext>
            </a:extLst>
          </p:cNvPr>
          <p:cNvSpPr/>
          <p:nvPr/>
        </p:nvSpPr>
        <p:spPr>
          <a:xfrm>
            <a:off x="1" y="6524455"/>
            <a:ext cx="12192000"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A40183C6-28A5-B169-7A06-005FCBA9C222}"/>
              </a:ext>
            </a:extLst>
          </p:cNvPr>
          <p:cNvSpPr/>
          <p:nvPr/>
        </p:nvSpPr>
        <p:spPr>
          <a:xfrm>
            <a:off x="1383717" y="1546879"/>
            <a:ext cx="2284343" cy="1187184"/>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We do amazing work that has meaning, purpose and value and makes a difference in the world.</a:t>
            </a:r>
          </a:p>
        </p:txBody>
      </p:sp>
      <p:sp>
        <p:nvSpPr>
          <p:cNvPr id="11" name="Speech Bubble: Rectangle with Corners Rounded 10">
            <a:extLst>
              <a:ext uri="{FF2B5EF4-FFF2-40B4-BE49-F238E27FC236}">
                <a16:creationId xmlns:a16="http://schemas.microsoft.com/office/drawing/2014/main" id="{5E96DEBA-102C-3CE1-8EA5-120CA24AD574}"/>
              </a:ext>
            </a:extLst>
          </p:cNvPr>
          <p:cNvSpPr/>
          <p:nvPr/>
        </p:nvSpPr>
        <p:spPr>
          <a:xfrm>
            <a:off x="4216403" y="1384230"/>
            <a:ext cx="2926089" cy="1771630"/>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We are just one of the best organisations around. There is a real desire in from everyone to do the best we can to help others. I'm not just moving numbers around in boxes or making profits, I'm making a difference every day.</a:t>
            </a:r>
          </a:p>
        </p:txBody>
      </p:sp>
      <p:sp>
        <p:nvSpPr>
          <p:cNvPr id="12" name="Speech Bubble: Rectangle with Corners Rounded 11">
            <a:extLst>
              <a:ext uri="{FF2B5EF4-FFF2-40B4-BE49-F238E27FC236}">
                <a16:creationId xmlns:a16="http://schemas.microsoft.com/office/drawing/2014/main" id="{E7552B3D-88E8-91D7-2855-A508E470E5DA}"/>
              </a:ext>
            </a:extLst>
          </p:cNvPr>
          <p:cNvSpPr/>
          <p:nvPr/>
        </p:nvSpPr>
        <p:spPr>
          <a:xfrm>
            <a:off x="5770892" y="3441029"/>
            <a:ext cx="2020824" cy="151871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There is a culture between peers to help and support each other across projects and to help where we can which is amazing.</a:t>
            </a:r>
          </a:p>
        </p:txBody>
      </p:sp>
      <p:sp>
        <p:nvSpPr>
          <p:cNvPr id="14" name="Speech Bubble: Rectangle with Corners Rounded 13">
            <a:extLst>
              <a:ext uri="{FF2B5EF4-FFF2-40B4-BE49-F238E27FC236}">
                <a16:creationId xmlns:a16="http://schemas.microsoft.com/office/drawing/2014/main" id="{C5EB435F-EB72-54F3-41BA-A1FCFFA4B316}"/>
              </a:ext>
            </a:extLst>
          </p:cNvPr>
          <p:cNvSpPr/>
          <p:nvPr/>
        </p:nvSpPr>
        <p:spPr>
          <a:xfrm>
            <a:off x="768096" y="3121561"/>
            <a:ext cx="3338282" cy="1765863"/>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The people who work for TCV are all passionate and like-minded. They drive me on to be the best I can be in my role. As well as working with people, I am a people person and what we deliver for our volunteers always puts a smile on my face when they are enjoying themselves.</a:t>
            </a:r>
          </a:p>
        </p:txBody>
      </p:sp>
      <p:sp>
        <p:nvSpPr>
          <p:cNvPr id="15" name="Speech Bubble: Rectangle with Corners Rounded 14">
            <a:extLst>
              <a:ext uri="{FF2B5EF4-FFF2-40B4-BE49-F238E27FC236}">
                <a16:creationId xmlns:a16="http://schemas.microsoft.com/office/drawing/2014/main" id="{000F85B0-EF44-9DC9-C22C-2A92358AE287}"/>
              </a:ext>
            </a:extLst>
          </p:cNvPr>
          <p:cNvSpPr/>
          <p:nvPr/>
        </p:nvSpPr>
        <p:spPr>
          <a:xfrm>
            <a:off x="8001396" y="1675086"/>
            <a:ext cx="3036912" cy="2781017"/>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The team I work with are fantastic, supportive and I enjoy working with them.  A really supportive manager always available to listen and support even when they are busy.  The flexibility in my current role is essential to my everyday life of school and nursey timings and pick up/drop offs. It's also great working for an organisation you really believe in what they do.</a:t>
            </a:r>
          </a:p>
        </p:txBody>
      </p:sp>
      <p:sp>
        <p:nvSpPr>
          <p:cNvPr id="16" name="TextBox 15">
            <a:extLst>
              <a:ext uri="{FF2B5EF4-FFF2-40B4-BE49-F238E27FC236}">
                <a16:creationId xmlns:a16="http://schemas.microsoft.com/office/drawing/2014/main" id="{B83F2071-00ED-CA38-47D3-FB96B7D28B00}"/>
              </a:ext>
            </a:extLst>
          </p:cNvPr>
          <p:cNvSpPr txBox="1"/>
          <p:nvPr/>
        </p:nvSpPr>
        <p:spPr>
          <a:xfrm>
            <a:off x="1758881" y="5321219"/>
            <a:ext cx="8476416" cy="769441"/>
          </a:xfrm>
          <a:prstGeom prst="rect">
            <a:avLst/>
          </a:prstGeom>
          <a:solidFill>
            <a:srgbClr val="C1D82F"/>
          </a:solidFill>
          <a:ln>
            <a:solidFill>
              <a:srgbClr val="004153"/>
            </a:solidFill>
          </a:ln>
        </p:spPr>
        <p:txBody>
          <a:bodyPr wrap="square" rtlCol="0" anchor="ctr">
            <a:spAutoFit/>
          </a:bodyPr>
          <a:lstStyle/>
          <a:p>
            <a:pPr algn="ctr"/>
            <a:r>
              <a:rPr lang="en-GB" sz="2200">
                <a:solidFill>
                  <a:srgbClr val="004153"/>
                </a:solidFill>
                <a:effectLst/>
                <a:latin typeface="Arial" panose="020B0604020202020204" pitchFamily="34" charset="0"/>
                <a:ea typeface="Calibri" panose="020F0502020204030204" pitchFamily="34" charset="0"/>
                <a:cs typeface="Arial" panose="020B0604020202020204" pitchFamily="34" charset="0"/>
              </a:rPr>
              <a:t>86% of employees agree or strongly agree with the statement “Overall, my employee experience at TCV meets my expectations”</a:t>
            </a:r>
            <a:endParaRPr lang="en-GB" sz="2200">
              <a:solidFill>
                <a:srgbClr val="0041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82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A6A0BD-CDE9-FA9C-1661-F400B996E300}"/>
              </a:ext>
            </a:extLst>
          </p:cNvPr>
          <p:cNvSpPr txBox="1"/>
          <p:nvPr/>
        </p:nvSpPr>
        <p:spPr>
          <a:xfrm>
            <a:off x="230654" y="108115"/>
            <a:ext cx="11665190" cy="1187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3000" b="1" dirty="0">
                <a:solidFill>
                  <a:srgbClr val="004153"/>
                </a:solidFill>
                <a:latin typeface="Arial Rounded MT Bold" panose="020F0704030504030204" pitchFamily="34" charset="0"/>
                <a:cs typeface="Calibri"/>
              </a:rPr>
              <a:t>“I love working at TCV because *…”</a:t>
            </a:r>
          </a:p>
          <a:p>
            <a:pPr>
              <a:lnSpc>
                <a:spcPct val="150000"/>
              </a:lnSpc>
            </a:pPr>
            <a:r>
              <a:rPr lang="en-GB" sz="2000" i="1" dirty="0">
                <a:solidFill>
                  <a:srgbClr val="004153"/>
                </a:solidFill>
                <a:latin typeface="Arial Rounded MT Bold" panose="020F0704030504030204" pitchFamily="34" charset="0"/>
                <a:cs typeface="Calibri"/>
              </a:rPr>
              <a:t>* Actual employee quotes from our yearly People Survey</a:t>
            </a:r>
          </a:p>
        </p:txBody>
      </p:sp>
      <p:sp>
        <p:nvSpPr>
          <p:cNvPr id="21" name="Rectangle 20">
            <a:extLst>
              <a:ext uri="{FF2B5EF4-FFF2-40B4-BE49-F238E27FC236}">
                <a16:creationId xmlns:a16="http://schemas.microsoft.com/office/drawing/2014/main" id="{71DF2B34-F4D8-5DB9-056E-1C3D720A06F7}"/>
              </a:ext>
            </a:extLst>
          </p:cNvPr>
          <p:cNvSpPr/>
          <p:nvPr/>
        </p:nvSpPr>
        <p:spPr>
          <a:xfrm>
            <a:off x="-10839" y="6543009"/>
            <a:ext cx="12213677"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63F6EAC9-1527-0666-FA41-C84CE555281F}"/>
              </a:ext>
            </a:extLst>
          </p:cNvPr>
          <p:cNvSpPr/>
          <p:nvPr/>
        </p:nvSpPr>
        <p:spPr>
          <a:xfrm>
            <a:off x="1565294" y="3963884"/>
            <a:ext cx="2259096" cy="1187185"/>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I can be myself and get to support others to do so too while enhancing nature in my local area.</a:t>
            </a:r>
          </a:p>
        </p:txBody>
      </p:sp>
      <p:sp>
        <p:nvSpPr>
          <p:cNvPr id="3" name="Speech Bubble: Rectangle with Corners Rounded 2">
            <a:extLst>
              <a:ext uri="{FF2B5EF4-FFF2-40B4-BE49-F238E27FC236}">
                <a16:creationId xmlns:a16="http://schemas.microsoft.com/office/drawing/2014/main" id="{A30E98E7-54E9-2DF2-9313-29FBB895ED59}"/>
              </a:ext>
            </a:extLst>
          </p:cNvPr>
          <p:cNvSpPr/>
          <p:nvPr/>
        </p:nvSpPr>
        <p:spPr>
          <a:xfrm>
            <a:off x="4280793" y="1601943"/>
            <a:ext cx="3119974" cy="158417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4153"/>
              </a:solidFill>
              <a:latin typeface="Gotham Rounded Bold"/>
            </a:endParaRPr>
          </a:p>
        </p:txBody>
      </p:sp>
      <p:sp>
        <p:nvSpPr>
          <p:cNvPr id="4" name="Speech Bubble: Rectangle with Corners Rounded 3">
            <a:extLst>
              <a:ext uri="{FF2B5EF4-FFF2-40B4-BE49-F238E27FC236}">
                <a16:creationId xmlns:a16="http://schemas.microsoft.com/office/drawing/2014/main" id="{548E000C-AFCE-9084-E1AB-F356977BF9DB}"/>
              </a:ext>
            </a:extLst>
          </p:cNvPr>
          <p:cNvSpPr/>
          <p:nvPr/>
        </p:nvSpPr>
        <p:spPr>
          <a:xfrm>
            <a:off x="8237691" y="4412764"/>
            <a:ext cx="1820709" cy="146926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I feel valued and challenged whilst contributing to the cause I am passionate about.</a:t>
            </a:r>
          </a:p>
        </p:txBody>
      </p:sp>
      <p:sp>
        <p:nvSpPr>
          <p:cNvPr id="5" name="Speech Bubble: Rectangle with Corners Rounded 4">
            <a:extLst>
              <a:ext uri="{FF2B5EF4-FFF2-40B4-BE49-F238E27FC236}">
                <a16:creationId xmlns:a16="http://schemas.microsoft.com/office/drawing/2014/main" id="{EF5795BD-115C-E8BE-7215-D2415D8701B1}"/>
              </a:ext>
            </a:extLst>
          </p:cNvPr>
          <p:cNvSpPr/>
          <p:nvPr/>
        </p:nvSpPr>
        <p:spPr>
          <a:xfrm>
            <a:off x="4280793" y="3779390"/>
            <a:ext cx="3019019" cy="2102640"/>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Love the volunteers and staff. Get fit. My job is involving, stimulating, interesting and gives me a sense of purpose. Great opportunities to further my job-related skills. I improve myself as a person working here.</a:t>
            </a:r>
          </a:p>
        </p:txBody>
      </p:sp>
      <p:sp>
        <p:nvSpPr>
          <p:cNvPr id="6" name="Speech Bubble: Rectangle with Corners Rounded 5">
            <a:extLst>
              <a:ext uri="{FF2B5EF4-FFF2-40B4-BE49-F238E27FC236}">
                <a16:creationId xmlns:a16="http://schemas.microsoft.com/office/drawing/2014/main" id="{19C7DA65-CB66-F4C8-E1F5-7777F2449A7D}"/>
              </a:ext>
            </a:extLst>
          </p:cNvPr>
          <p:cNvSpPr/>
          <p:nvPr/>
        </p:nvSpPr>
        <p:spPr>
          <a:xfrm>
            <a:off x="1571187" y="1813530"/>
            <a:ext cx="2259096" cy="172811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4153"/>
              </a:solidFill>
              <a:latin typeface="Gotham Rounded Bold"/>
            </a:endParaRPr>
          </a:p>
        </p:txBody>
      </p:sp>
      <p:sp>
        <p:nvSpPr>
          <p:cNvPr id="7" name="Speech Bubble: Rectangle with Corners Rounded 6">
            <a:extLst>
              <a:ext uri="{FF2B5EF4-FFF2-40B4-BE49-F238E27FC236}">
                <a16:creationId xmlns:a16="http://schemas.microsoft.com/office/drawing/2014/main" id="{85BED6E1-A37B-A184-EED4-A91E57D6E84B}"/>
              </a:ext>
            </a:extLst>
          </p:cNvPr>
          <p:cNvSpPr/>
          <p:nvPr/>
        </p:nvSpPr>
        <p:spPr>
          <a:xfrm>
            <a:off x="7669666" y="2157530"/>
            <a:ext cx="2604400" cy="1881092"/>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I am supported by leaders and colleagues, and I am offered good opportunities in my role. I can see the positive impact that my work is having on the environment. I learn daily and enjoy coming to work.</a:t>
            </a:r>
          </a:p>
        </p:txBody>
      </p:sp>
      <p:sp>
        <p:nvSpPr>
          <p:cNvPr id="8" name="TextBox 7">
            <a:extLst>
              <a:ext uri="{FF2B5EF4-FFF2-40B4-BE49-F238E27FC236}">
                <a16:creationId xmlns:a16="http://schemas.microsoft.com/office/drawing/2014/main" id="{655A686B-90AB-FC96-E4E1-FEF7A6394B35}"/>
              </a:ext>
            </a:extLst>
          </p:cNvPr>
          <p:cNvSpPr txBox="1"/>
          <p:nvPr/>
        </p:nvSpPr>
        <p:spPr>
          <a:xfrm>
            <a:off x="1612221" y="1877369"/>
            <a:ext cx="2251791" cy="1600438"/>
          </a:xfrm>
          <a:prstGeom prst="rect">
            <a:avLst/>
          </a:prstGeom>
          <a:noFill/>
        </p:spPr>
        <p:txBody>
          <a:bodyPr wrap="square">
            <a:spAutoFit/>
          </a:bodyPr>
          <a:lstStyle/>
          <a:p>
            <a:r>
              <a:rPr lang="en-GB" sz="1400">
                <a:solidFill>
                  <a:srgbClr val="004153"/>
                </a:solidFill>
                <a:latin typeface="Arial" panose="020B0604020202020204" pitchFamily="34" charset="0"/>
                <a:cs typeface="Arial" panose="020B0604020202020204" pitchFamily="34" charset="0"/>
              </a:rPr>
              <a:t>TCV is providing me with the appropriate opportunities to progress in a career in wildlife conservation through practical and leadership skills.</a:t>
            </a:r>
          </a:p>
        </p:txBody>
      </p:sp>
      <p:sp>
        <p:nvSpPr>
          <p:cNvPr id="17" name="TextBox 16">
            <a:extLst>
              <a:ext uri="{FF2B5EF4-FFF2-40B4-BE49-F238E27FC236}">
                <a16:creationId xmlns:a16="http://schemas.microsoft.com/office/drawing/2014/main" id="{1FE6588B-311E-FE9F-C82E-0195BC7D7767}"/>
              </a:ext>
            </a:extLst>
          </p:cNvPr>
          <p:cNvSpPr txBox="1"/>
          <p:nvPr/>
        </p:nvSpPr>
        <p:spPr>
          <a:xfrm>
            <a:off x="4415243" y="1670179"/>
            <a:ext cx="2918065" cy="1384995"/>
          </a:xfrm>
          <a:prstGeom prst="rect">
            <a:avLst/>
          </a:prstGeom>
          <a:noFill/>
        </p:spPr>
        <p:txBody>
          <a:bodyPr wrap="square">
            <a:spAutoFit/>
          </a:bodyPr>
          <a:lstStyle/>
          <a:p>
            <a:r>
              <a:rPr lang="en-GB" sz="1400">
                <a:solidFill>
                  <a:srgbClr val="004153"/>
                </a:solidFill>
                <a:latin typeface="Arial" panose="020B0604020202020204" pitchFamily="34" charset="0"/>
                <a:cs typeface="Arial" panose="020B0604020202020204" pitchFamily="34" charset="0"/>
              </a:rPr>
              <a:t>The philosophy of the organisation &amp; the opportunities that these present for our environmental needs going forwards is very positive and I hope to play a big part in its expansion.</a:t>
            </a:r>
          </a:p>
        </p:txBody>
      </p:sp>
    </p:spTree>
    <p:extLst>
      <p:ext uri="{BB962C8B-B14F-4D97-AF65-F5344CB8AC3E}">
        <p14:creationId xmlns:p14="http://schemas.microsoft.com/office/powerpoint/2010/main" val="122520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Rounded MT Bold" panose="020F0704030504030204" pitchFamily="34" charset="0"/>
            </a:endParaRPr>
          </a:p>
        </p:txBody>
      </p:sp>
      <p:sp>
        <p:nvSpPr>
          <p:cNvPr id="2" name="Title 1">
            <a:extLst>
              <a:ext uri="{FF2B5EF4-FFF2-40B4-BE49-F238E27FC236}">
                <a16:creationId xmlns:a16="http://schemas.microsoft.com/office/drawing/2014/main" id="{47172353-6D28-144C-0D89-EBEE42246AE1}"/>
              </a:ext>
            </a:extLst>
          </p:cNvPr>
          <p:cNvSpPr>
            <a:spLocks noGrp="1"/>
          </p:cNvSpPr>
          <p:nvPr>
            <p:ph type="title"/>
          </p:nvPr>
        </p:nvSpPr>
        <p:spPr>
          <a:xfrm>
            <a:off x="251012" y="184453"/>
            <a:ext cx="7812657" cy="993168"/>
          </a:xfrm>
          <a:solidFill>
            <a:srgbClr val="004153"/>
          </a:solidFill>
        </p:spPr>
        <p:txBody>
          <a:bodyPr>
            <a:normAutofit/>
          </a:bodyPr>
          <a:lstStyle/>
          <a:p>
            <a:r>
              <a:rPr lang="en-GB" sz="3200" b="1" dirty="0">
                <a:solidFill>
                  <a:schemeClr val="bg1"/>
                </a:solidFill>
                <a:latin typeface="Arial Rounded MT Bold" panose="020F0704030504030204" pitchFamily="34" charset="0"/>
                <a:cs typeface="Calibri Light"/>
              </a:rPr>
              <a:t>The </a:t>
            </a:r>
            <a:r>
              <a:rPr lang="en-GB" sz="3600" b="1" dirty="0">
                <a:solidFill>
                  <a:schemeClr val="bg1"/>
                </a:solidFill>
                <a:latin typeface="Arial Rounded MT Bold" panose="020F0704030504030204" pitchFamily="34" charset="0"/>
                <a:cs typeface="Calibri Light"/>
              </a:rPr>
              <a:t>Conservation</a:t>
            </a:r>
            <a:r>
              <a:rPr lang="en-GB" sz="3200" b="1" dirty="0">
                <a:solidFill>
                  <a:schemeClr val="bg1"/>
                </a:solidFill>
                <a:latin typeface="Arial Rounded MT Bold" panose="020F0704030504030204" pitchFamily="34" charset="0"/>
                <a:cs typeface="Calibri Light"/>
              </a:rPr>
              <a:t> Volunteers</a:t>
            </a:r>
            <a:endParaRPr lang="en-GB" sz="4000" dirty="0">
              <a:solidFill>
                <a:schemeClr val="bg1"/>
              </a:solidFill>
              <a:latin typeface="Arial Rounded MT Bold" panose="020F0704030504030204" pitchFamily="34" charset="0"/>
              <a:cs typeface="Calibri Light"/>
            </a:endParaRPr>
          </a:p>
        </p:txBody>
      </p:sp>
      <p:sp>
        <p:nvSpPr>
          <p:cNvPr id="7" name="Rectangle 6">
            <a:extLst>
              <a:ext uri="{FF2B5EF4-FFF2-40B4-BE49-F238E27FC236}">
                <a16:creationId xmlns:a16="http://schemas.microsoft.com/office/drawing/2014/main" id="{AADCF9D4-54BA-F626-7D65-8AA31603904E}"/>
              </a:ext>
            </a:extLst>
          </p:cNvPr>
          <p:cNvSpPr/>
          <p:nvPr/>
        </p:nvSpPr>
        <p:spPr>
          <a:xfrm>
            <a:off x="2875" y="6537385"/>
            <a:ext cx="12191999"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D643CA7B-71EF-4E07-AA70-C619E7C43C5C}"/>
              </a:ext>
            </a:extLst>
          </p:cNvPr>
          <p:cNvSpPr>
            <a:spLocks noGrp="1"/>
          </p:cNvSpPr>
          <p:nvPr>
            <p:ph sz="half" idx="1"/>
          </p:nvPr>
        </p:nvSpPr>
        <p:spPr>
          <a:xfrm>
            <a:off x="385482" y="1480028"/>
            <a:ext cx="5477435" cy="4804231"/>
          </a:xfrm>
        </p:spPr>
        <p:txBody>
          <a:bodyPr>
            <a:normAutofit fontScale="85000" lnSpcReduction="10000"/>
          </a:bodyPr>
          <a:lstStyle/>
          <a:p>
            <a:pPr marL="0" indent="0">
              <a:buNone/>
            </a:pPr>
            <a:r>
              <a:rPr lang="en-GB" sz="2000" dirty="0">
                <a:solidFill>
                  <a:schemeClr val="bg1"/>
                </a:solidFill>
                <a:latin typeface="Arial" panose="020B0604020202020204" pitchFamily="34" charset="0"/>
                <a:cs typeface="Arial" panose="020B0604020202020204" pitchFamily="34" charset="0"/>
              </a:rPr>
              <a:t>The local charity with a national reach.</a:t>
            </a:r>
          </a:p>
          <a:p>
            <a:pPr marL="0" indent="0">
              <a:buNone/>
            </a:pPr>
            <a:endParaRPr lang="en-GB" sz="2000" dirty="0">
              <a:solidFill>
                <a:schemeClr val="bg1"/>
              </a:solidFill>
              <a:latin typeface="Arial" panose="020B0604020202020204" pitchFamily="34" charset="0"/>
              <a:cs typeface="Arial" panose="020B0604020202020204" pitchFamily="34" charset="0"/>
            </a:endParaRPr>
          </a:p>
          <a:p>
            <a:pPr marL="0" indent="0">
              <a:lnSpc>
                <a:spcPct val="120000"/>
              </a:lnSpc>
              <a:buNone/>
            </a:pPr>
            <a:r>
              <a:rPr lang="en-GB" sz="1900" dirty="0">
                <a:solidFill>
                  <a:schemeClr val="bg1"/>
                </a:solidFill>
                <a:latin typeface="Arial" panose="020B0604020202020204" pitchFamily="34" charset="0"/>
                <a:cs typeface="Arial" panose="020B0604020202020204" pitchFamily="34" charset="0"/>
              </a:rPr>
              <a:t>Here at TCV we have 4 outcomes which are the basis of all the work we do. These are:</a:t>
            </a:r>
          </a:p>
          <a:p>
            <a:pPr marL="0" indent="0">
              <a:buNone/>
            </a:pPr>
            <a:endParaRPr lang="en-GB" sz="1900" dirty="0">
              <a:solidFill>
                <a:schemeClr val="bg1"/>
              </a:solidFill>
              <a:latin typeface="Arial" panose="020B0604020202020204" pitchFamily="34" charset="0"/>
              <a:cs typeface="Arial" panose="020B0604020202020204" pitchFamily="34" charset="0"/>
            </a:endParaRPr>
          </a:p>
          <a:p>
            <a:r>
              <a:rPr lang="en-GB" sz="1900" dirty="0">
                <a:solidFill>
                  <a:schemeClr val="bg1"/>
                </a:solidFill>
                <a:latin typeface="Arial" panose="020B0604020202020204" pitchFamily="34" charset="0"/>
                <a:cs typeface="Arial" panose="020B0604020202020204" pitchFamily="34" charset="0"/>
              </a:rPr>
              <a:t>Protect and restore local environments</a:t>
            </a:r>
          </a:p>
          <a:p>
            <a:r>
              <a:rPr lang="en-GB" sz="1900" dirty="0">
                <a:solidFill>
                  <a:schemeClr val="bg1"/>
                </a:solidFill>
                <a:latin typeface="Arial" panose="020B0604020202020204" pitchFamily="34" charset="0"/>
                <a:cs typeface="Arial" panose="020B0604020202020204" pitchFamily="34" charset="0"/>
              </a:rPr>
              <a:t>Empower others to take action for nature</a:t>
            </a:r>
          </a:p>
          <a:p>
            <a:r>
              <a:rPr lang="en-GB" sz="1900" dirty="0">
                <a:solidFill>
                  <a:schemeClr val="bg1"/>
                </a:solidFill>
                <a:latin typeface="Arial" panose="020B0604020202020204" pitchFamily="34" charset="0"/>
                <a:cs typeface="Arial" panose="020B0604020202020204" pitchFamily="34" charset="0"/>
              </a:rPr>
              <a:t>Improve people’s wellbeing through nature connection</a:t>
            </a:r>
          </a:p>
          <a:p>
            <a:r>
              <a:rPr lang="en-GB" sz="1900" dirty="0">
                <a:solidFill>
                  <a:schemeClr val="bg1"/>
                </a:solidFill>
                <a:latin typeface="Arial" panose="020B0604020202020204" pitchFamily="34" charset="0"/>
                <a:cs typeface="Arial" panose="020B0604020202020204" pitchFamily="34" charset="0"/>
              </a:rPr>
              <a:t>Develop conservation and green skills</a:t>
            </a:r>
          </a:p>
          <a:p>
            <a:pPr marL="0" indent="0">
              <a:buNone/>
            </a:pPr>
            <a:endParaRPr lang="en-GB" sz="1900" dirty="0">
              <a:solidFill>
                <a:schemeClr val="bg1"/>
              </a:solidFill>
              <a:latin typeface="Arial" panose="020B0604020202020204" pitchFamily="34" charset="0"/>
              <a:cs typeface="Arial" panose="020B0604020202020204" pitchFamily="34" charset="0"/>
            </a:endParaRPr>
          </a:p>
          <a:p>
            <a:pPr marL="0" indent="0">
              <a:lnSpc>
                <a:spcPct val="120000"/>
              </a:lnSpc>
              <a:buNone/>
            </a:pPr>
            <a:r>
              <a:rPr lang="en-GB" sz="1900" dirty="0">
                <a:solidFill>
                  <a:schemeClr val="bg1"/>
                </a:solidFill>
                <a:latin typeface="Arial" panose="020B0604020202020204" pitchFamily="34" charset="0"/>
                <a:cs typeface="Arial" panose="020B0604020202020204" pitchFamily="34" charset="0"/>
              </a:rPr>
              <a:t>We connect people and green spaces, not only to care for our natural environment, but to provide people with a sense of community, with vital skills and training, and the ability to look after their physical and mental health.</a:t>
            </a:r>
          </a:p>
        </p:txBody>
      </p:sp>
      <p:pic>
        <p:nvPicPr>
          <p:cNvPr id="9" name="Picture 8" descr="A map of the united kingdom&#10;&#10;AI-generated content may be incorrect.">
            <a:extLst>
              <a:ext uri="{FF2B5EF4-FFF2-40B4-BE49-F238E27FC236}">
                <a16:creationId xmlns:a16="http://schemas.microsoft.com/office/drawing/2014/main" id="{73CEA4F9-7814-C3B6-CF43-0AFAC2C078C7}"/>
              </a:ext>
            </a:extLst>
          </p:cNvPr>
          <p:cNvPicPr>
            <a:picLocks noChangeAspect="1"/>
          </p:cNvPicPr>
          <p:nvPr/>
        </p:nvPicPr>
        <p:blipFill>
          <a:blip r:embed="rId3">
            <a:extLst>
              <a:ext uri="{28A0092B-C50C-407E-A947-70E740481C1C}">
                <a14:useLocalDpi xmlns:a14="http://schemas.microsoft.com/office/drawing/2010/main" val="0"/>
              </a:ext>
            </a:extLst>
          </a:blip>
          <a:srcRect l="3303" r="2418" b="5936"/>
          <a:stretch/>
        </p:blipFill>
        <p:spPr>
          <a:xfrm>
            <a:off x="6452008" y="4314"/>
            <a:ext cx="4640535" cy="6548748"/>
          </a:xfrm>
          <a:prstGeom prst="rect">
            <a:avLst/>
          </a:prstGeom>
        </p:spPr>
      </p:pic>
    </p:spTree>
    <p:extLst>
      <p:ext uri="{BB962C8B-B14F-4D97-AF65-F5344CB8AC3E}">
        <p14:creationId xmlns:p14="http://schemas.microsoft.com/office/powerpoint/2010/main" val="41191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9F3069-6212-13EA-4382-4FD97BD8956F}"/>
              </a:ext>
            </a:extLst>
          </p:cNvPr>
          <p:cNvPicPr>
            <a:picLocks noChangeAspect="1"/>
          </p:cNvPicPr>
          <p:nvPr/>
        </p:nvPicPr>
        <p:blipFill rotWithShape="1">
          <a:blip r:embed="rId3"/>
          <a:srcRect l="-22" t="15930" r="7524" b="90"/>
          <a:stretch/>
        </p:blipFill>
        <p:spPr>
          <a:xfrm>
            <a:off x="-125554" y="-3555"/>
            <a:ext cx="12316071" cy="7255070"/>
          </a:xfrm>
          <a:prstGeom prst="rect">
            <a:avLst/>
          </a:prstGeom>
        </p:spPr>
      </p:pic>
      <p:sp>
        <p:nvSpPr>
          <p:cNvPr id="6" name="Rectangle 5">
            <a:extLst>
              <a:ext uri="{FF2B5EF4-FFF2-40B4-BE49-F238E27FC236}">
                <a16:creationId xmlns:a16="http://schemas.microsoft.com/office/drawing/2014/main" id="{585B93C7-8577-4295-1603-FFA5379E37AC}"/>
              </a:ext>
            </a:extLst>
          </p:cNvPr>
          <p:cNvSpPr/>
          <p:nvPr/>
        </p:nvSpPr>
        <p:spPr>
          <a:xfrm>
            <a:off x="-120734" y="0"/>
            <a:ext cx="12322847" cy="6938365"/>
          </a:xfrm>
          <a:prstGeom prst="rect">
            <a:avLst/>
          </a:prstGeom>
          <a:solidFill>
            <a:srgbClr val="C1C8D4">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573A0D-D092-4134-B041-1FF8D441D881}"/>
              </a:ext>
            </a:extLst>
          </p:cNvPr>
          <p:cNvSpPr/>
          <p:nvPr/>
        </p:nvSpPr>
        <p:spPr>
          <a:xfrm>
            <a:off x="-128943" y="6937486"/>
            <a:ext cx="12339267" cy="306427"/>
          </a:xfrm>
          <a:prstGeom prst="rec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2A6A0BD-CDE9-FA9C-1661-F400B996E300}"/>
              </a:ext>
            </a:extLst>
          </p:cNvPr>
          <p:cNvSpPr txBox="1"/>
          <p:nvPr/>
        </p:nvSpPr>
        <p:spPr>
          <a:xfrm>
            <a:off x="138612" y="271667"/>
            <a:ext cx="119147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004153"/>
                </a:solidFill>
                <a:latin typeface="Arial Rounded MT Bold" panose="020F0704030504030204" pitchFamily="34" charset="0"/>
                <a:cs typeface="Calibri"/>
              </a:rPr>
              <a:t>We will connect people together to protect and restore nature, delivering lasting benefits for both.</a:t>
            </a:r>
          </a:p>
        </p:txBody>
      </p:sp>
      <p:sp>
        <p:nvSpPr>
          <p:cNvPr id="14" name="TextBox 13">
            <a:extLst>
              <a:ext uri="{FF2B5EF4-FFF2-40B4-BE49-F238E27FC236}">
                <a16:creationId xmlns:a16="http://schemas.microsoft.com/office/drawing/2014/main" id="{7AF1D1D3-934A-854F-4F6B-A0D85C93C4BD}"/>
              </a:ext>
            </a:extLst>
          </p:cNvPr>
          <p:cNvSpPr txBox="1"/>
          <p:nvPr/>
        </p:nvSpPr>
        <p:spPr>
          <a:xfrm>
            <a:off x="1660445" y="1973243"/>
            <a:ext cx="874407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rgbClr val="FFFFFF"/>
                </a:solidFill>
                <a:latin typeface="Arial" panose="020B0604020202020204" pitchFamily="34" charset="0"/>
                <a:cs typeface="Arial" panose="020B0604020202020204" pitchFamily="34" charset="0"/>
              </a:rPr>
              <a:t>Our teams of dedicated, passionate staff and volunteers work with communities across England, Northern Ireland, and Scotland.</a:t>
            </a:r>
          </a:p>
          <a:p>
            <a:endParaRPr lang="en-GB" sz="2400" b="1" dirty="0">
              <a:solidFill>
                <a:srgbClr val="FFFFFF"/>
              </a:solidFill>
              <a:latin typeface="Arial" panose="020B0604020202020204" pitchFamily="34" charset="0"/>
              <a:cs typeface="Arial" panose="020B0604020202020204" pitchFamily="34" charset="0"/>
            </a:endParaRPr>
          </a:p>
          <a:p>
            <a:pPr algn="ctr"/>
            <a:r>
              <a:rPr lang="en-GB" sz="2400" b="1" dirty="0">
                <a:solidFill>
                  <a:srgbClr val="004153"/>
                </a:solidFill>
                <a:latin typeface="Arial" panose="020B0604020202020204" pitchFamily="34" charset="0"/>
                <a:cs typeface="Arial" panose="020B0604020202020204" pitchFamily="34" charset="0"/>
              </a:rPr>
              <a:t>Through our community network, we support local community groups across the UK.</a:t>
            </a:r>
          </a:p>
        </p:txBody>
      </p:sp>
      <p:pic>
        <p:nvPicPr>
          <p:cNvPr id="2" name="Picture 1" descr="A blue and green sign with yellow text&#10;&#10;AI-generated content may be incorrect.">
            <a:extLst>
              <a:ext uri="{FF2B5EF4-FFF2-40B4-BE49-F238E27FC236}">
                <a16:creationId xmlns:a16="http://schemas.microsoft.com/office/drawing/2014/main" id="{281EE0EB-352C-1CB7-41C0-A0FAE2D2C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402" y="4617750"/>
            <a:ext cx="1239334" cy="2005147"/>
          </a:xfrm>
          <a:prstGeom prst="rect">
            <a:avLst/>
          </a:prstGeom>
        </p:spPr>
      </p:pic>
      <p:sp>
        <p:nvSpPr>
          <p:cNvPr id="3" name="TextBox 2">
            <a:extLst>
              <a:ext uri="{FF2B5EF4-FFF2-40B4-BE49-F238E27FC236}">
                <a16:creationId xmlns:a16="http://schemas.microsoft.com/office/drawing/2014/main" id="{C684E594-E2E2-1E2F-47E8-C9DD21EDA609}"/>
              </a:ext>
            </a:extLst>
          </p:cNvPr>
          <p:cNvSpPr txBox="1"/>
          <p:nvPr/>
        </p:nvSpPr>
        <p:spPr>
          <a:xfrm>
            <a:off x="250371" y="4782815"/>
            <a:ext cx="10216992" cy="2000548"/>
          </a:xfrm>
          <a:prstGeom prst="rect">
            <a:avLst/>
          </a:prstGeom>
          <a:noFill/>
        </p:spPr>
        <p:txBody>
          <a:bodyPr wrap="square" rtlCol="0">
            <a:spAutoFit/>
          </a:bodyPr>
          <a:lstStyle/>
          <a:p>
            <a:pPr>
              <a:buNone/>
            </a:pP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Keep up to date with the latest news and activities from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Conservation Volunteers</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by following us on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Facebook</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LinkedIn</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X</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Instagram</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and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a:t>
            </a:r>
          </a:p>
          <a:p>
            <a:pPr>
              <a:buNone/>
            </a:pP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p>
          <a:p>
            <a:pPr>
              <a:buNone/>
            </a:pP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You can also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sign up to receive TCV’s </a:t>
            </a:r>
            <a:r>
              <a:rPr lang="en-GB" sz="2000" b="1" u="sng" dirty="0" err="1">
                <a:solidFill>
                  <a:schemeClr val="bg1"/>
                </a:solidFill>
                <a:effectLst/>
                <a:latin typeface="Arial" panose="020B0604020202020204" pitchFamily="34"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Greenzine</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newsletter</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for more ways to get involved.</a:t>
            </a:r>
            <a:b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br>
            <a:endParaRPr lang="en-GB" sz="2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545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3" y="2"/>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5" y="6537385"/>
            <a:ext cx="12191999"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CE2EE9B4-CE0D-7BF6-72C2-064D8905CA9E}"/>
              </a:ext>
            </a:extLst>
          </p:cNvPr>
          <p:cNvPicPr>
            <a:picLocks noChangeAspect="1"/>
          </p:cNvPicPr>
          <p:nvPr/>
        </p:nvPicPr>
        <p:blipFill>
          <a:blip r:embed="rId3"/>
          <a:stretch>
            <a:fillRect/>
          </a:stretch>
        </p:blipFill>
        <p:spPr>
          <a:xfrm>
            <a:off x="9042420" y="766"/>
            <a:ext cx="3152455" cy="6536619"/>
          </a:xfrm>
          <a:prstGeom prst="rect">
            <a:avLst/>
          </a:prstGeom>
        </p:spPr>
      </p:pic>
      <p:sp>
        <p:nvSpPr>
          <p:cNvPr id="22" name="TextBox 21">
            <a:extLst>
              <a:ext uri="{FF2B5EF4-FFF2-40B4-BE49-F238E27FC236}">
                <a16:creationId xmlns:a16="http://schemas.microsoft.com/office/drawing/2014/main" id="{B2CA1513-ED3A-2638-AD2F-691AF02066A7}"/>
              </a:ext>
            </a:extLst>
          </p:cNvPr>
          <p:cNvSpPr txBox="1"/>
          <p:nvPr/>
        </p:nvSpPr>
        <p:spPr>
          <a:xfrm>
            <a:off x="493483" y="972083"/>
            <a:ext cx="5256584" cy="3247556"/>
          </a:xfrm>
          <a:prstGeom prst="rect">
            <a:avLst/>
          </a:prstGeom>
          <a:noFill/>
        </p:spPr>
        <p:txBody>
          <a:bodyPr wrap="square" rtlCol="0">
            <a:spAutoFit/>
          </a:bodyPr>
          <a:lstStyle/>
          <a:p>
            <a:pPr>
              <a:tabLst>
                <a:tab pos="2060575" algn="l"/>
              </a:tabLst>
            </a:pPr>
            <a:r>
              <a:rPr lang="en-GB" sz="1600" b="1" dirty="0">
                <a:solidFill>
                  <a:schemeClr val="bg1"/>
                </a:solidFill>
                <a:latin typeface="Arial" panose="020B0604020202020204" pitchFamily="34" charset="0"/>
                <a:cs typeface="Arial" panose="020B0604020202020204" pitchFamily="34" charset="0"/>
              </a:rPr>
              <a:t>In this pack: </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Who we are – our Vision &amp; Mission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Our Goals</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TCV Values</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Operational Framework</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Safeguarding Adults and Children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Our Commitment to Equality, Diversity and Inclusion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Benefits of working for TCV</a:t>
            </a:r>
          </a:p>
          <a:p>
            <a:pPr marL="285750" indent="-285750">
              <a:lnSpc>
                <a:spcPct val="150000"/>
              </a:lnSpc>
              <a:buFont typeface="Arial" panose="020B0604020202020204" pitchFamily="34" charset="0"/>
              <a:buChar char="•"/>
            </a:pPr>
            <a:r>
              <a:rPr lang="en-GB" sz="1600" i="1" dirty="0">
                <a:solidFill>
                  <a:schemeClr val="bg1"/>
                </a:solidFill>
                <a:latin typeface="Arial" panose="020B0604020202020204" pitchFamily="34" charset="0"/>
                <a:cs typeface="Arial" panose="020B0604020202020204" pitchFamily="34" charset="0"/>
              </a:rPr>
              <a:t>“I love working at TCV because …”</a:t>
            </a:r>
          </a:p>
        </p:txBody>
      </p:sp>
      <p:sp>
        <p:nvSpPr>
          <p:cNvPr id="23" name="Rectangle 22">
            <a:extLst>
              <a:ext uri="{FF2B5EF4-FFF2-40B4-BE49-F238E27FC236}">
                <a16:creationId xmlns:a16="http://schemas.microsoft.com/office/drawing/2014/main" id="{5154A661-8714-85D4-16F7-2C4491922A29}"/>
              </a:ext>
            </a:extLst>
          </p:cNvPr>
          <p:cNvSpPr/>
          <p:nvPr/>
        </p:nvSpPr>
        <p:spPr>
          <a:xfrm>
            <a:off x="400534" y="148893"/>
            <a:ext cx="5442482" cy="523220"/>
          </a:xfrm>
          <a:prstGeom prst="rect">
            <a:avLst/>
          </a:prstGeom>
        </p:spPr>
        <p:txBody>
          <a:bodyPr wrap="square">
            <a:spAutoFit/>
          </a:bodyPr>
          <a:lstStyle/>
          <a:p>
            <a:r>
              <a:rPr lang="en-GB" sz="2800" b="1" dirty="0">
                <a:solidFill>
                  <a:srgbClr val="C1D82F"/>
                </a:solidFill>
                <a:latin typeface="Arial Rounded MT Bold" panose="020F0704030504030204" pitchFamily="34" charset="0"/>
                <a:cs typeface="Arial Bold" panose="020B0704020202020204" pitchFamily="34" charset="0"/>
              </a:rPr>
              <a:t>The Conservation Volunteers </a:t>
            </a:r>
            <a:endParaRPr lang="en-GB" sz="2800" dirty="0">
              <a:solidFill>
                <a:srgbClr val="C1D82F"/>
              </a:solidFill>
              <a:latin typeface="Arial Rounded MT Bold" panose="020F0704030504030204" pitchFamily="34" charset="0"/>
              <a:cs typeface="Arial Bold" panose="020B0704020202020204" pitchFamily="34" charset="0"/>
            </a:endParaRPr>
          </a:p>
        </p:txBody>
      </p:sp>
    </p:spTree>
    <p:extLst>
      <p:ext uri="{BB962C8B-B14F-4D97-AF65-F5344CB8AC3E}">
        <p14:creationId xmlns:p14="http://schemas.microsoft.com/office/powerpoint/2010/main" val="394797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39AE-7A3F-D7ED-51DD-9064AD488D4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77E6B7A-AA2E-4E81-9C87-E8E44590B8E8}"/>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630BA94-C159-BFD3-76EB-FF1C417BC0A8}"/>
              </a:ext>
            </a:extLst>
          </p:cNvPr>
          <p:cNvPicPr>
            <a:picLocks noChangeAspect="1"/>
          </p:cNvPicPr>
          <p:nvPr/>
        </p:nvPicPr>
        <p:blipFill>
          <a:blip r:embed="rId3"/>
          <a:stretch>
            <a:fillRect/>
          </a:stretch>
        </p:blipFill>
        <p:spPr>
          <a:xfrm>
            <a:off x="0" y="0"/>
            <a:ext cx="12192000" cy="6584628"/>
          </a:xfrm>
          <a:prstGeom prst="rect">
            <a:avLst/>
          </a:prstGeom>
        </p:spPr>
      </p:pic>
    </p:spTree>
    <p:extLst>
      <p:ext uri="{BB962C8B-B14F-4D97-AF65-F5344CB8AC3E}">
        <p14:creationId xmlns:p14="http://schemas.microsoft.com/office/powerpoint/2010/main" val="106845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3638BA-D10F-BEFB-F4EB-5BA3DB5BD1C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alking through a field&#10;&#10;AI-generated content may be incorrect.">
            <a:extLst>
              <a:ext uri="{FF2B5EF4-FFF2-40B4-BE49-F238E27FC236}">
                <a16:creationId xmlns:a16="http://schemas.microsoft.com/office/drawing/2014/main" id="{70FAECA9-F9E5-F79B-9D44-90B169F63F9D}"/>
              </a:ext>
            </a:extLst>
          </p:cNvPr>
          <p:cNvPicPr>
            <a:picLocks noChangeAspect="1"/>
          </p:cNvPicPr>
          <p:nvPr/>
        </p:nvPicPr>
        <p:blipFill>
          <a:blip r:embed="rId3"/>
          <a:srcRect b="2192"/>
          <a:stretch>
            <a:fillRect/>
          </a:stretch>
        </p:blipFill>
        <p:spPr>
          <a:xfrm>
            <a:off x="20" y="-281747"/>
            <a:ext cx="12191980" cy="6856718"/>
          </a:xfrm>
          <a:prstGeom prst="rect">
            <a:avLst/>
          </a:prstGeom>
        </p:spPr>
      </p:pic>
      <p:sp>
        <p:nvSpPr>
          <p:cNvPr id="21" name="Rectangle 20">
            <a:extLst>
              <a:ext uri="{FF2B5EF4-FFF2-40B4-BE49-F238E27FC236}">
                <a16:creationId xmlns:a16="http://schemas.microsoft.com/office/drawing/2014/main" id="{441206C2-2541-D105-FADD-2BC832AFDB33}"/>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428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D6FA86-554C-E32F-BF0A-3284168A62A9}"/>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364589-0607-F1EC-3A92-47E2A0DFC595}"/>
              </a:ext>
            </a:extLst>
          </p:cNvPr>
          <p:cNvPicPr>
            <a:picLocks noChangeAspect="1"/>
          </p:cNvPicPr>
          <p:nvPr/>
        </p:nvPicPr>
        <p:blipFill>
          <a:blip r:embed="rId3"/>
          <a:srcRect b="461"/>
          <a:stretch>
            <a:fillRect/>
          </a:stretch>
        </p:blipFill>
        <p:spPr>
          <a:xfrm>
            <a:off x="20" y="-172893"/>
            <a:ext cx="12191980" cy="6856718"/>
          </a:xfrm>
          <a:prstGeom prst="rect">
            <a:avLst/>
          </a:prstGeom>
        </p:spPr>
      </p:pic>
      <p:sp>
        <p:nvSpPr>
          <p:cNvPr id="21" name="Rectangle 20">
            <a:extLst>
              <a:ext uri="{FF2B5EF4-FFF2-40B4-BE49-F238E27FC236}">
                <a16:creationId xmlns:a16="http://schemas.microsoft.com/office/drawing/2014/main" id="{D795C146-5E21-9D4D-7C6E-7648192F726A}"/>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17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531F49-2725-3B27-D17B-F1849E586E2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E23FCE3-C450-C541-B849-11952ECC233C}"/>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874F086-FABB-AD33-5411-6D10D3C5580B}"/>
              </a:ext>
            </a:extLst>
          </p:cNvPr>
          <p:cNvPicPr>
            <a:picLocks noChangeAspect="1"/>
          </p:cNvPicPr>
          <p:nvPr/>
        </p:nvPicPr>
        <p:blipFill>
          <a:blip r:embed="rId3"/>
          <a:stretch>
            <a:fillRect/>
          </a:stretch>
        </p:blipFill>
        <p:spPr>
          <a:xfrm>
            <a:off x="-2" y="0"/>
            <a:ext cx="12192001" cy="6527321"/>
          </a:xfrm>
          <a:prstGeom prst="rect">
            <a:avLst/>
          </a:prstGeom>
        </p:spPr>
      </p:pic>
    </p:spTree>
    <p:extLst>
      <p:ext uri="{BB962C8B-B14F-4D97-AF65-F5344CB8AC3E}">
        <p14:creationId xmlns:p14="http://schemas.microsoft.com/office/powerpoint/2010/main" val="128579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CA180-17C3-5D1A-FC03-CBFFB5795A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604450-9CA7-6DA9-4B61-C67E422EC243}"/>
              </a:ext>
            </a:extLst>
          </p:cNvPr>
          <p:cNvSpPr/>
          <p:nvPr/>
        </p:nvSpPr>
        <p:spPr>
          <a:xfrm>
            <a:off x="-2874" y="-4312"/>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3FD55C9A-CA0F-C6C1-382E-7B10D13005AF}"/>
              </a:ext>
            </a:extLst>
          </p:cNvPr>
          <p:cNvSpPr/>
          <p:nvPr/>
        </p:nvSpPr>
        <p:spPr>
          <a:xfrm>
            <a:off x="2875" y="6537385"/>
            <a:ext cx="12191999"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4477655-2D24-DF6A-19A5-A88886638A24}"/>
              </a:ext>
            </a:extLst>
          </p:cNvPr>
          <p:cNvPicPr>
            <a:picLocks noChangeAspect="1"/>
          </p:cNvPicPr>
          <p:nvPr/>
        </p:nvPicPr>
        <p:blipFill>
          <a:blip r:embed="rId3"/>
          <a:stretch>
            <a:fillRect/>
          </a:stretch>
        </p:blipFill>
        <p:spPr>
          <a:xfrm>
            <a:off x="348343" y="19300"/>
            <a:ext cx="11840781" cy="6520593"/>
          </a:xfrm>
          <a:prstGeom prst="rect">
            <a:avLst/>
          </a:prstGeom>
        </p:spPr>
      </p:pic>
      <p:sp>
        <p:nvSpPr>
          <p:cNvPr id="2" name="TextBox 1">
            <a:extLst>
              <a:ext uri="{FF2B5EF4-FFF2-40B4-BE49-F238E27FC236}">
                <a16:creationId xmlns:a16="http://schemas.microsoft.com/office/drawing/2014/main" id="{6D36607C-D824-AEBA-89E4-889813D0E2D0}"/>
              </a:ext>
            </a:extLst>
          </p:cNvPr>
          <p:cNvSpPr txBox="1"/>
          <p:nvPr/>
        </p:nvSpPr>
        <p:spPr>
          <a:xfrm>
            <a:off x="219976" y="2024814"/>
            <a:ext cx="3045738" cy="427809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‘Our values are the guiding principles that drive our mission and shape our everyday actions. </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These values are not just words; they are the foundation of our identity and the driving force behind every project and initiative at The Conservation Volunteers. They reflect our dedication to excellence, teamwork, impactful change, personal and professional integrity, and our unwavering commitment to the environment’.</a:t>
            </a:r>
          </a:p>
        </p:txBody>
      </p:sp>
    </p:spTree>
    <p:extLst>
      <p:ext uri="{BB962C8B-B14F-4D97-AF65-F5344CB8AC3E}">
        <p14:creationId xmlns:p14="http://schemas.microsoft.com/office/powerpoint/2010/main" val="114595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573A0D-D092-4134-B041-1FF8D441D881}"/>
              </a:ext>
            </a:extLst>
          </p:cNvPr>
          <p:cNvSpPr/>
          <p:nvPr/>
        </p:nvSpPr>
        <p:spPr>
          <a:xfrm>
            <a:off x="0" y="6516766"/>
            <a:ext cx="12175577"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F7D4A3C-2780-F497-C224-DE061371069C}"/>
              </a:ext>
            </a:extLst>
          </p:cNvPr>
          <p:cNvSpPr txBox="1"/>
          <p:nvPr/>
        </p:nvSpPr>
        <p:spPr>
          <a:xfrm>
            <a:off x="243606" y="341234"/>
            <a:ext cx="9628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004153"/>
                </a:solidFill>
                <a:latin typeface="Arial Rounded MT Bold" panose="020F0704030504030204" pitchFamily="34" charset="0"/>
                <a:cs typeface="Calibri"/>
              </a:rPr>
              <a:t>Operational Framework </a:t>
            </a:r>
          </a:p>
        </p:txBody>
      </p:sp>
      <p:sp>
        <p:nvSpPr>
          <p:cNvPr id="5" name="TextBox 4">
            <a:extLst>
              <a:ext uri="{FF2B5EF4-FFF2-40B4-BE49-F238E27FC236}">
                <a16:creationId xmlns:a16="http://schemas.microsoft.com/office/drawing/2014/main" id="{4E172B35-E8C9-FD5E-2C27-04857C0DC25F}"/>
              </a:ext>
            </a:extLst>
          </p:cNvPr>
          <p:cNvSpPr txBox="1"/>
          <p:nvPr/>
        </p:nvSpPr>
        <p:spPr>
          <a:xfrm>
            <a:off x="243606" y="1428452"/>
            <a:ext cx="10592034" cy="1676806"/>
          </a:xfrm>
          <a:prstGeom prst="rect">
            <a:avLst/>
          </a:prstGeom>
          <a:noFill/>
        </p:spPr>
        <p:txBody>
          <a:bodyPr wrap="square">
            <a:spAutoFit/>
          </a:bodyPr>
          <a:lstStyle/>
          <a:p>
            <a:pPr marL="285750" indent="-285750">
              <a:lnSpc>
                <a:spcPct val="150000"/>
              </a:lnSpc>
              <a:spcAft>
                <a:spcPts val="1000"/>
              </a:spcAft>
              <a:buFont typeface="Arial" panose="020B0604020202020204" pitchFamily="34" charset="0"/>
              <a:buChar char="•"/>
            </a:pP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All of our roles within the organisation are mapped against our Operational Framework </a:t>
            </a:r>
          </a:p>
          <a:p>
            <a:pPr marL="285750" indent="-285750">
              <a:lnSpc>
                <a:spcPct val="150000"/>
              </a:lnSpc>
              <a:spcAft>
                <a:spcPts val="1000"/>
              </a:spcAft>
              <a:buFont typeface="Arial" panose="020B0604020202020204" pitchFamily="34" charset="0"/>
              <a:buChar char="•"/>
            </a:pP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The job description links to this Framework detailing the requirements of the role</a:t>
            </a:r>
          </a:p>
          <a:p>
            <a:pPr marL="285750" indent="-285750">
              <a:lnSpc>
                <a:spcPct val="150000"/>
              </a:lnSpc>
              <a:spcAft>
                <a:spcPts val="1000"/>
              </a:spcAft>
              <a:buFont typeface="Arial" panose="020B0604020202020204" pitchFamily="34" charset="0"/>
              <a:buChar char="•"/>
            </a:pP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The Operational Framework can be found </a:t>
            </a: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hlinkClick r:id="rId2"/>
              </a:rPr>
              <a:t>here</a:t>
            </a: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a:t>
            </a:r>
            <a:endParaRPr lang="en-GB"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4">
            <a:extLst>
              <a:ext uri="{FF2B5EF4-FFF2-40B4-BE49-F238E27FC236}">
                <a16:creationId xmlns:a16="http://schemas.microsoft.com/office/drawing/2014/main" id="{4CFF8B57-52CA-F4AC-14CC-18B915146118}"/>
              </a:ext>
            </a:extLst>
          </p:cNvPr>
          <p:cNvPicPr>
            <a:picLocks noChangeAspect="1"/>
          </p:cNvPicPr>
          <p:nvPr/>
        </p:nvPicPr>
        <p:blipFill rotWithShape="1">
          <a:blip r:embed="rId3"/>
          <a:srcRect r="7973" b="-250"/>
          <a:stretch/>
        </p:blipFill>
        <p:spPr>
          <a:xfrm>
            <a:off x="7287768" y="2994193"/>
            <a:ext cx="4660626" cy="3379105"/>
          </a:xfrm>
          <a:prstGeom prst="rect">
            <a:avLst/>
          </a:prstGeom>
        </p:spPr>
      </p:pic>
    </p:spTree>
    <p:extLst>
      <p:ext uri="{BB962C8B-B14F-4D97-AF65-F5344CB8AC3E}">
        <p14:creationId xmlns:p14="http://schemas.microsoft.com/office/powerpoint/2010/main" val="116833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 y="6541699"/>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340724-7692-0D57-C108-C6DEF3A33D76}"/>
              </a:ext>
            </a:extLst>
          </p:cNvPr>
          <p:cNvSpPr txBox="1"/>
          <p:nvPr/>
        </p:nvSpPr>
        <p:spPr>
          <a:xfrm>
            <a:off x="269932" y="1280010"/>
            <a:ext cx="11688629" cy="3139321"/>
          </a:xfrm>
          <a:prstGeom prst="rect">
            <a:avLst/>
          </a:prstGeom>
          <a:noFill/>
        </p:spPr>
        <p:txBody>
          <a:bodyPr wrap="square">
            <a:spAutoFit/>
          </a:bodyPr>
          <a:lstStyle/>
          <a:p>
            <a:pPr lvl="0"/>
            <a:r>
              <a:rPr lang="en-US" dirty="0">
                <a:solidFill>
                  <a:schemeClr val="bg1"/>
                </a:solidFill>
                <a:latin typeface="Arial" panose="020B0604020202020204" pitchFamily="34" charset="0"/>
                <a:cs typeface="Arial" panose="020B0604020202020204" pitchFamily="34" charset="0"/>
              </a:rPr>
              <a:t>Safeguarding Children and Adults at Risk is a core requirement for all services delivered by TCV.</a:t>
            </a:r>
          </a:p>
          <a:p>
            <a:pPr lvl="0"/>
            <a:endParaRPr lang="en-US" dirty="0">
              <a:solidFill>
                <a:schemeClr val="bg1"/>
              </a:solidFill>
              <a:latin typeface="Arial" panose="020B0604020202020204" pitchFamily="34" charset="0"/>
              <a:cs typeface="Arial" panose="020B0604020202020204" pitchFamily="34" charset="0"/>
            </a:endParaRPr>
          </a:p>
          <a:p>
            <a:pPr lvl="0"/>
            <a:r>
              <a:rPr lang="en-US" dirty="0">
                <a:solidFill>
                  <a:schemeClr val="bg1"/>
                </a:solidFill>
                <a:latin typeface="Arial" panose="020B0604020202020204" pitchFamily="34" charset="0"/>
                <a:cs typeface="Arial" panose="020B0604020202020204" pitchFamily="34" charset="0"/>
              </a:rPr>
              <a:t>A significant number of the volunteers, beneficiaries and visitors who attend TCV projects and sites are Children and/or Adults at Risk.</a:t>
            </a:r>
          </a:p>
          <a:p>
            <a:pPr lvl="0"/>
            <a:endPar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Therefore, as a </a:t>
            </a:r>
            <a:r>
              <a:rPr lang="en-US" dirty="0">
                <a:solidFill>
                  <a:schemeClr val="bg1"/>
                </a:solidFill>
                <a:latin typeface="Arial" panose="020B0604020202020204" pitchFamily="34" charset="0"/>
                <a:ea typeface="Times New Roman" panose="02020603050405020304" pitchFamily="18" charset="0"/>
                <a:cs typeface="Arial" panose="020B0604020202020204" pitchFamily="34" charset="0"/>
              </a:rPr>
              <a:t>TCV employee,</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you will be required to – </a:t>
            </a:r>
          </a:p>
          <a:p>
            <a:pPr lvl="0"/>
            <a:endParaRPr lang="en-GB"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GB"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lways act in accordance with your responsibility to safeguard the health and wellbeing of children and vulnerable adults.</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Read and adhere to the organisational Safeguarding policies and procedures and participate in related mandatory training.</a:t>
            </a: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6472477" cy="553998"/>
          </a:xfrm>
          <a:prstGeom prst="rect">
            <a:avLst/>
          </a:prstGeom>
        </p:spPr>
        <p:txBody>
          <a:bodyPr wrap="none">
            <a:spAutoFit/>
          </a:bodyPr>
          <a:lstStyle/>
          <a:p>
            <a:r>
              <a:rPr lang="en-GB" sz="3000" b="1">
                <a:solidFill>
                  <a:srgbClr val="BED600"/>
                </a:solidFill>
                <a:latin typeface="Arial Rounded MT Bold" panose="020F0704030504030204" pitchFamily="34" charset="0"/>
              </a:rPr>
              <a:t>Safeguarding Adults and Children</a:t>
            </a:r>
            <a:endParaRPr lang="en-GB" sz="3000">
              <a:solidFill>
                <a:srgbClr val="BED600"/>
              </a:solidFill>
              <a:latin typeface="Arial Rounded MT Bold" panose="020F0704030504030204" pitchFamily="34" charset="0"/>
            </a:endParaRPr>
          </a:p>
        </p:txBody>
      </p:sp>
    </p:spTree>
    <p:extLst>
      <p:ext uri="{BB962C8B-B14F-4D97-AF65-F5344CB8AC3E}">
        <p14:creationId xmlns:p14="http://schemas.microsoft.com/office/powerpoint/2010/main" val="1420734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1430D3AFD1E140B8ED1094560E9417" ma:contentTypeVersion="24" ma:contentTypeDescription="Create a new document." ma:contentTypeScope="" ma:versionID="83ebc03596e7ce9161fd69191cba6c95">
  <xsd:schema xmlns:xsd="http://www.w3.org/2001/XMLSchema" xmlns:xs="http://www.w3.org/2001/XMLSchema" xmlns:p="http://schemas.microsoft.com/office/2006/metadata/properties" xmlns:ns2="2060a57d-c0bd-4907-b628-1d31ec095e42" xmlns:ns3="25c4599d-6880-4d1c-843f-56a6dbab4e3b" targetNamespace="http://schemas.microsoft.com/office/2006/metadata/properties" ma:root="true" ma:fieldsID="d14ff4e8729316f50995103b0df6ea8d" ns2:_="" ns3:_="">
    <xsd:import namespace="2060a57d-c0bd-4907-b628-1d31ec095e42"/>
    <xsd:import namespace="25c4599d-6880-4d1c-843f-56a6dbab4e3b"/>
    <xsd:element name="properties">
      <xsd:complexType>
        <xsd:sequence>
          <xsd:element name="documentManagement">
            <xsd:complexType>
              <xsd:all>
                <xsd:element ref="ns2:_Flow_SignoffStatus"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3:TaxKeywordTaxHTFiel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0a57d-c0bd-4907-b628-1d31ec095e42"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AutoTags" ma:index="16" nillable="true" ma:displayName="Tags" ma:hidden="true"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ServiceOCR" ma:index="20" nillable="true" ma:displayName="Extracted Text" ma:hidden="true" ma:internalName="MediaServiceOCR"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7ae06a-c573-424d-bfea-be64bf968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c4599d-6880-4d1c-843f-56a6dbab4e3b"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272caa87-d5dc-4365-8015-6e5427761def}" ma:internalName="TaxCatchAll" ma:readOnly="false" ma:showField="CatchAllData" ma:web="25c4599d-6880-4d1c-843f-56a6dbab4e3b">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readOnly="false" ma:fieldId="{23f27201-bee3-471e-b2e7-b64fd8b7ca38}" ma:taxonomyMulti="true" ma:sspId="7a7ae06a-c573-424d-bfea-be64bf968311"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5c4599d-6880-4d1c-843f-56a6dbab4e3b" xsi:nil="true"/>
    <lcf76f155ced4ddcb4097134ff3c332f xmlns="2060a57d-c0bd-4907-b628-1d31ec095e42">
      <Terms xmlns="http://schemas.microsoft.com/office/infopath/2007/PartnerControls"/>
    </lcf76f155ced4ddcb4097134ff3c332f>
    <TaxKeywordTaxHTField xmlns="25c4599d-6880-4d1c-843f-56a6dbab4e3b">
      <Terms xmlns="http://schemas.microsoft.com/office/infopath/2007/PartnerControls"/>
    </TaxKeywordTaxHTField>
    <_Flow_SignoffStatus xmlns="2060a57d-c0bd-4907-b628-1d31ec095e42" xsi:nil="true"/>
  </documentManagement>
</p:properties>
</file>

<file path=customXml/itemProps1.xml><?xml version="1.0" encoding="utf-8"?>
<ds:datastoreItem xmlns:ds="http://schemas.openxmlformats.org/officeDocument/2006/customXml" ds:itemID="{89EBAA57-B47A-495B-B59E-39F605EB8DD0}">
  <ds:schemaRefs>
    <ds:schemaRef ds:uri="2060a57d-c0bd-4907-b628-1d31ec095e42"/>
    <ds:schemaRef ds:uri="25c4599d-6880-4d1c-843f-56a6dbab4e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82D23D-D581-419B-8B89-FD0F995E4351}">
  <ds:schemaRefs>
    <ds:schemaRef ds:uri="http://schemas.microsoft.com/sharepoint/v3/contenttype/forms"/>
  </ds:schemaRefs>
</ds:datastoreItem>
</file>

<file path=customXml/itemProps3.xml><?xml version="1.0" encoding="utf-8"?>
<ds:datastoreItem xmlns:ds="http://schemas.openxmlformats.org/officeDocument/2006/customXml" ds:itemID="{F3555DF6-995F-47F3-8D9D-549F09E98E68}">
  <ds:schemaRefs>
    <ds:schemaRef ds:uri="2060a57d-c0bd-4907-b628-1d31ec095e42"/>
    <ds:schemaRef ds:uri="25c4599d-6880-4d1c-843f-56a6dbab4e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744</TotalTime>
  <Words>2272</Words>
  <Application>Microsoft Office PowerPoint</Application>
  <PresentationFormat>Widescreen</PresentationFormat>
  <Paragraphs>152</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Rounded MT Bold</vt:lpstr>
      <vt:lpstr>Calibri</vt:lpstr>
      <vt:lpstr>Calibri Light</vt:lpstr>
      <vt:lpstr>Gotham Rounded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Conservation Volunteers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McDonald</dc:creator>
  <cp:lastModifiedBy>Alex Poole</cp:lastModifiedBy>
  <cp:revision>4</cp:revision>
  <dcterms:created xsi:type="dcterms:W3CDTF">2020-03-24T09:05:34Z</dcterms:created>
  <dcterms:modified xsi:type="dcterms:W3CDTF">2025-06-25T14:31:08Z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0x010100871430D3AFD1E140B8ED1094560E9417</vt:lpwstr>
  </property>
  <property fmtid="{D5CDD505-2E9C-101B-9397-08002B2CF9AE}" pid="3" name="MediaServiceImageTags">
    <vt:lpwstr/>
  </property>
  <property fmtid="{D5CDD505-2E9C-101B-9397-08002B2CF9AE}" pid="4" name="TaxKeyword">
    <vt:lpwstr/>
  </property>
</Properties>
</file>